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9"/>
  </p:notesMasterIdLst>
  <p:handoutMasterIdLst>
    <p:handoutMasterId r:id="rId30"/>
  </p:handoutMasterIdLst>
  <p:sldIdLst>
    <p:sldId id="292" r:id="rId5"/>
    <p:sldId id="301" r:id="rId6"/>
    <p:sldId id="349" r:id="rId7"/>
    <p:sldId id="352" r:id="rId8"/>
    <p:sldId id="368" r:id="rId9"/>
    <p:sldId id="312" r:id="rId10"/>
    <p:sldId id="313" r:id="rId11"/>
    <p:sldId id="314" r:id="rId12"/>
    <p:sldId id="315" r:id="rId13"/>
    <p:sldId id="364" r:id="rId14"/>
    <p:sldId id="365" r:id="rId15"/>
    <p:sldId id="371" r:id="rId16"/>
    <p:sldId id="372" r:id="rId17"/>
    <p:sldId id="369" r:id="rId18"/>
    <p:sldId id="370" r:id="rId19"/>
    <p:sldId id="318" r:id="rId20"/>
    <p:sldId id="320" r:id="rId21"/>
    <p:sldId id="346" r:id="rId22"/>
    <p:sldId id="345" r:id="rId23"/>
    <p:sldId id="324" r:id="rId24"/>
    <p:sldId id="325" r:id="rId25"/>
    <p:sldId id="344" r:id="rId26"/>
    <p:sldId id="342" r:id="rId27"/>
    <p:sldId id="304" r:id="rId2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ECFF"/>
    <a:srgbClr val="CCCCFF"/>
    <a:srgbClr val="FBFCFC"/>
    <a:srgbClr val="FFFFFF"/>
    <a:srgbClr val="F5F5F5"/>
    <a:srgbClr val="FBFBFB"/>
    <a:srgbClr val="2E3D92"/>
    <a:srgbClr val="E79130"/>
    <a:srgbClr val="BE551A"/>
    <a:srgbClr val="F370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87399" autoAdjust="0"/>
  </p:normalViewPr>
  <p:slideViewPr>
    <p:cSldViewPr snapToGrid="0">
      <p:cViewPr>
        <p:scale>
          <a:sx n="70" d="100"/>
          <a:sy n="70" d="100"/>
        </p:scale>
        <p:origin x="-76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pPr rtl="0"/>
              <a:t>30/10/2025</a:t>
            </a:fld>
            <a:endParaRPr lang="it-IT" dirty="0"/>
          </a:p>
        </p:txBody>
      </p:sp>
      <p:sp>
        <p:nvSpPr>
          <p:cNvPr id="4" name="Segnaposto piè di pagina 3">
            <a:extLst>
              <a:ext uri="{FF2B5EF4-FFF2-40B4-BE49-F238E27FC236}">
                <a16:creationId xmlns=""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pPr rtl="0"/>
              <a:t>‹N›</a:t>
            </a:fld>
            <a:endParaRPr lang="it-IT" dirty="0"/>
          </a:p>
        </p:txBody>
      </p:sp>
    </p:spTree>
    <p:extLst>
      <p:ext uri="{BB962C8B-B14F-4D97-AF65-F5344CB8AC3E}">
        <p14:creationId xmlns=""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30/10/2025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pPr rtl="0"/>
              <a:t>‹N›</a:t>
            </a:fld>
            <a:endParaRPr lang="it-IT" noProof="0" dirty="0"/>
          </a:p>
        </p:txBody>
      </p:sp>
    </p:spTree>
    <p:extLst>
      <p:ext uri="{BB962C8B-B14F-4D97-AF65-F5344CB8AC3E}">
        <p14:creationId xmlns=""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STEP 4 withdrawal trial was conducted to compare the effect of continuing once-weekly treatment with subcutaneous </a:t>
            </a:r>
            <a:r>
              <a:rPr lang="en-US" dirty="0" err="1" smtClean="0"/>
              <a:t>semaglutide</a:t>
            </a:r>
            <a:r>
              <a:rPr lang="en-US" dirty="0" smtClean="0"/>
              <a:t>, 2.4 mg, </a:t>
            </a:r>
            <a:r>
              <a:rPr lang="en-US" dirty="0" err="1" smtClean="0"/>
              <a:t>vs</a:t>
            </a:r>
            <a:r>
              <a:rPr lang="en-US" dirty="0" smtClean="0"/>
              <a:t> switching to placebo (both with lifestyle intervention) on body weight in participants with overweight/obesity who reached a </a:t>
            </a:r>
            <a:r>
              <a:rPr lang="en-US" dirty="0" err="1" smtClean="0"/>
              <a:t>semaglutide</a:t>
            </a:r>
            <a:r>
              <a:rPr lang="en-US" dirty="0" smtClean="0"/>
              <a:t> treatment dosage of 2.4 mg once weekly during an initial 20-week run-in.</a:t>
            </a:r>
          </a:p>
          <a:p>
            <a:r>
              <a:rPr lang="en-US" dirty="0" smtClean="0"/>
              <a:t>This trial was a 68-week, randomized, double-blind, placebo-controlled withdrawal study conducted at 73 sites in 10 countries</a:t>
            </a:r>
          </a:p>
          <a:p>
            <a:r>
              <a:rPr lang="en-US" dirty="0" smtClean="0"/>
              <a:t>In this randomized clinical trial of adults with overweight or obesity, 803 participants completed a 20-week run-in of weekly treatment with subcutaneous </a:t>
            </a:r>
            <a:r>
              <a:rPr lang="en-US" dirty="0" err="1" smtClean="0"/>
              <a:t>semaglutide</a:t>
            </a:r>
            <a:r>
              <a:rPr lang="en-US" dirty="0" smtClean="0"/>
              <a:t>, 2.4 mg, with a mean weight loss of 10.6%, and were randomized to continued treatment with subcutaneous </a:t>
            </a:r>
            <a:r>
              <a:rPr lang="en-US" dirty="0" err="1" smtClean="0"/>
              <a:t>semaglutide</a:t>
            </a:r>
            <a:r>
              <a:rPr lang="en-US" dirty="0" smtClean="0"/>
              <a:t> </a:t>
            </a:r>
            <a:r>
              <a:rPr lang="en-US" dirty="0" err="1" smtClean="0"/>
              <a:t>vs</a:t>
            </a:r>
            <a:r>
              <a:rPr lang="en-US" dirty="0" smtClean="0"/>
              <a:t> placebo for an additional 48 weeks. At the end of this time, mean weight change was −7.9% </a:t>
            </a:r>
            <a:r>
              <a:rPr lang="en-US" dirty="0" err="1" smtClean="0"/>
              <a:t>vs</a:t>
            </a:r>
            <a:r>
              <a:rPr lang="en-US" dirty="0" smtClean="0"/>
              <a:t> +6.9%, respectively, a difference that was statistically significant.</a:t>
            </a:r>
            <a:endParaRPr lang="it-IT" dirty="0" smtClean="0"/>
          </a:p>
          <a:p>
            <a:endParaRPr lang="en-US" dirty="0" smtClean="0"/>
          </a:p>
        </p:txBody>
      </p:sp>
      <p:sp>
        <p:nvSpPr>
          <p:cNvPr id="4" name="Segnaposto numero diapositiva 3"/>
          <p:cNvSpPr>
            <a:spLocks noGrp="1"/>
          </p:cNvSpPr>
          <p:nvPr>
            <p:ph type="sldNum" sz="quarter" idx="10"/>
          </p:nvPr>
        </p:nvSpPr>
        <p:spPr/>
        <p:txBody>
          <a:bodyPr/>
          <a:lstStyle/>
          <a:p>
            <a:pPr rtl="0"/>
            <a:fld id="{284ECAD9-32EE-4091-BDA5-6BD15ACC5E58}" type="slidenum">
              <a:rPr lang="it-IT" noProof="0" smtClean="0"/>
              <a:pPr rtl="0"/>
              <a:t>4</a:t>
            </a:fld>
            <a:endParaRPr lang="it-IT"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A double-blinded, </a:t>
            </a:r>
            <a:r>
              <a:rPr lang="en-US" dirty="0" err="1" smtClean="0"/>
              <a:t>randomised</a:t>
            </a:r>
            <a:r>
              <a:rPr lang="en-US" dirty="0" smtClean="0"/>
              <a:t>, placebo-controlled trial of </a:t>
            </a:r>
            <a:r>
              <a:rPr lang="en-US" dirty="0" err="1" smtClean="0"/>
              <a:t>semaglutide</a:t>
            </a:r>
            <a:r>
              <a:rPr lang="en-US" dirty="0" smtClean="0"/>
              <a:t> 3.0 mg/ml in patients with poor weight-loss following bariatric surgery. The primary aim of this trial is to determine whether, and the extent to which, 68 weeks of subcutaneous </a:t>
            </a:r>
            <a:r>
              <a:rPr lang="en-US" dirty="0" err="1" smtClean="0"/>
              <a:t>semaglutide</a:t>
            </a:r>
            <a:r>
              <a:rPr lang="en-US" dirty="0" smtClean="0"/>
              <a:t> 3.0 mg/ml causes greater percentage weight loss (%WL), reduction in adiposity, improvement in metabolic and inflammatory indices and health-related quality of life (</a:t>
            </a:r>
            <a:r>
              <a:rPr lang="en-US" dirty="0" err="1" smtClean="0"/>
              <a:t>HRQoL</a:t>
            </a:r>
            <a:r>
              <a:rPr lang="en-US" dirty="0" smtClean="0"/>
              <a:t>) than placebo, in patients with poor weight loss following gastric bypass or sleeve </a:t>
            </a:r>
            <a:r>
              <a:rPr lang="en-US" dirty="0" err="1" smtClean="0"/>
              <a:t>gastrectomy</a:t>
            </a:r>
            <a:r>
              <a:rPr lang="en-US" dirty="0" smtClean="0"/>
              <a:t>.</a:t>
            </a:r>
          </a:p>
          <a:p>
            <a:r>
              <a:rPr lang="en-US" dirty="0" smtClean="0"/>
              <a:t>Official Title</a:t>
            </a:r>
          </a:p>
          <a:p>
            <a:r>
              <a:rPr lang="en-US" dirty="0" smtClean="0"/>
              <a:t>BARI-STEP:A Double-blinded, </a:t>
            </a:r>
            <a:r>
              <a:rPr lang="en-US" dirty="0" err="1" smtClean="0"/>
              <a:t>Randomised</a:t>
            </a:r>
            <a:r>
              <a:rPr lang="en-US" dirty="0" smtClean="0"/>
              <a:t>, Placebo-controlled Trial of </a:t>
            </a:r>
            <a:r>
              <a:rPr lang="en-US" dirty="0" err="1" smtClean="0"/>
              <a:t>Semaglutide</a:t>
            </a:r>
            <a:r>
              <a:rPr lang="en-US" dirty="0" smtClean="0"/>
              <a:t> 2.4 mg in Patients With Poor Weight-loss Following Bariatric Surgery.</a:t>
            </a:r>
            <a:endParaRPr lang="it-IT" smtClean="0"/>
          </a:p>
          <a:p>
            <a:endParaRPr lang="en-US" smtClean="0"/>
          </a:p>
        </p:txBody>
      </p:sp>
      <p:sp>
        <p:nvSpPr>
          <p:cNvPr id="4" name="Segnaposto numero diapositiva 3"/>
          <p:cNvSpPr>
            <a:spLocks noGrp="1"/>
          </p:cNvSpPr>
          <p:nvPr>
            <p:ph type="sldNum" sz="quarter" idx="10"/>
          </p:nvPr>
        </p:nvSpPr>
        <p:spPr/>
        <p:txBody>
          <a:bodyPr/>
          <a:lstStyle/>
          <a:p>
            <a:pPr rtl="0"/>
            <a:fld id="{284ECAD9-32EE-4091-BDA5-6BD15ACC5E58}" type="slidenum">
              <a:rPr lang="it-IT" noProof="0" smtClean="0"/>
              <a:pPr rtl="0"/>
              <a:t>21</a:t>
            </a:fld>
            <a:endParaRPr lang="it-IT"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i="0" dirty="0">
                <a:solidFill>
                  <a:srgbClr val="212121"/>
                </a:solidFill>
                <a:effectLst/>
                <a:latin typeface="BlinkMacSystemFont"/>
              </a:rPr>
              <a:t> </a:t>
            </a:r>
            <a:r>
              <a:rPr lang="en-US" b="0" i="0" dirty="0">
                <a:solidFill>
                  <a:srgbClr val="212121"/>
                </a:solidFill>
                <a:effectLst/>
                <a:latin typeface="BlinkMacSystemFont"/>
              </a:rPr>
              <a:t>In the GRAVITAS </a:t>
            </a:r>
            <a:r>
              <a:rPr lang="en-US" b="0" i="0" dirty="0" err="1">
                <a:solidFill>
                  <a:srgbClr val="212121"/>
                </a:solidFill>
                <a:effectLst/>
                <a:latin typeface="BlinkMacSystemFont"/>
              </a:rPr>
              <a:t>randomised</a:t>
            </a:r>
            <a:r>
              <a:rPr lang="en-US" b="0" i="0" dirty="0">
                <a:solidFill>
                  <a:srgbClr val="212121"/>
                </a:solidFill>
                <a:effectLst/>
                <a:latin typeface="BlinkMacSystemFont"/>
              </a:rPr>
              <a:t> double-blind, placebo-controlled trial, we enrolled adults who had undergone Roux-en-Y gastric bypass or vertical sleeve gastrectomy and had persistent or recurrent type 2 diabetes with HbA</a:t>
            </a:r>
            <a:r>
              <a:rPr lang="en-US" b="0" i="0" baseline="-25000" dirty="0">
                <a:solidFill>
                  <a:srgbClr val="212121"/>
                </a:solidFill>
                <a:effectLst/>
                <a:latin typeface="BlinkMacSystemFont"/>
              </a:rPr>
              <a:t>1c</a:t>
            </a:r>
            <a:r>
              <a:rPr lang="en-US" b="0" i="0" dirty="0">
                <a:solidFill>
                  <a:srgbClr val="212121"/>
                </a:solidFill>
                <a:effectLst/>
                <a:latin typeface="BlinkMacSystemFont"/>
              </a:rPr>
              <a:t> levels higher than 48 mmol/mol (6·5%) at least 1 year after surgery from five hospitals in London, UK. Participants were randomly assigned (2:1) via a computer-generated sequence to either subcutaneous liraglutide 1·8 mg once daily or placebo, both given together with a reduced-calorie diet, aiming for a 500 kcal per day deficit from baseline energy intake, and increased physical activity. The primary outcome was the change in HbA</a:t>
            </a:r>
            <a:r>
              <a:rPr lang="en-US" b="0" i="0" baseline="-25000" dirty="0">
                <a:solidFill>
                  <a:srgbClr val="212121"/>
                </a:solidFill>
                <a:effectLst/>
                <a:latin typeface="BlinkMacSystemFont"/>
              </a:rPr>
              <a:t>1c</a:t>
            </a:r>
            <a:r>
              <a:rPr lang="en-US" b="0" i="0" dirty="0">
                <a:solidFill>
                  <a:srgbClr val="212121"/>
                </a:solidFill>
                <a:effectLst/>
                <a:latin typeface="BlinkMacSystemFont"/>
              </a:rPr>
              <a:t> from baseline to the end of the study period at 26 weeks, assessed in patients who completed the trial.</a:t>
            </a:r>
          </a:p>
          <a:p>
            <a:r>
              <a:rPr lang="en-US" b="0" i="0" dirty="0">
                <a:solidFill>
                  <a:srgbClr val="212121"/>
                </a:solidFill>
                <a:effectLst/>
                <a:latin typeface="BlinkMacSystemFont"/>
              </a:rPr>
              <a:t>we assigned 80 patients to receive either liraglutide (n=53) or placebo (n=27). 71 (89%) participants completed the study and were included in the principal complete-cases analysis. In a multivariable linear regression analysis, with baseline HbA</a:t>
            </a:r>
            <a:r>
              <a:rPr lang="en-US" b="0" i="0" baseline="-25000" dirty="0">
                <a:solidFill>
                  <a:srgbClr val="212121"/>
                </a:solidFill>
                <a:effectLst/>
                <a:latin typeface="BlinkMacSystemFont"/>
              </a:rPr>
              <a:t>1c</a:t>
            </a:r>
            <a:r>
              <a:rPr lang="en-US" b="0" i="0" dirty="0">
                <a:solidFill>
                  <a:srgbClr val="212121"/>
                </a:solidFill>
                <a:effectLst/>
                <a:latin typeface="BlinkMacSystemFont"/>
              </a:rPr>
              <a:t> levels and surgery type as covariates, liraglutide treatment was associated with a difference of -13·3 mmol/mol (-1·22%, 95% CI -19·7 to -7·0; p=0·0001) in HbA</a:t>
            </a:r>
            <a:r>
              <a:rPr lang="en-US" b="0" i="0" baseline="-25000" dirty="0">
                <a:solidFill>
                  <a:srgbClr val="212121"/>
                </a:solidFill>
                <a:effectLst/>
                <a:latin typeface="BlinkMacSystemFont"/>
              </a:rPr>
              <a:t>1c</a:t>
            </a:r>
            <a:r>
              <a:rPr lang="en-US" b="0" i="0" dirty="0">
                <a:solidFill>
                  <a:srgbClr val="212121"/>
                </a:solidFill>
                <a:effectLst/>
                <a:latin typeface="BlinkMacSystemFont"/>
              </a:rPr>
              <a:t> change from baseline to 26 weeks, compared with placebo. Type of surgery had no significant effect on the outcome.</a:t>
            </a:r>
            <a:endParaRPr lang="it-IT" dirty="0"/>
          </a:p>
        </p:txBody>
      </p:sp>
      <p:sp>
        <p:nvSpPr>
          <p:cNvPr id="4" name="Segnaposto numero diapositiva 3"/>
          <p:cNvSpPr>
            <a:spLocks noGrp="1"/>
          </p:cNvSpPr>
          <p:nvPr>
            <p:ph type="sldNum" sz="quarter" idx="5"/>
          </p:nvPr>
        </p:nvSpPr>
        <p:spPr/>
        <p:txBody>
          <a:bodyPr/>
          <a:lstStyle/>
          <a:p>
            <a:fld id="{2DB8F58A-00F7-0D4C-801A-59CD7CE1BEF0}" type="slidenum">
              <a:rPr lang="it-IT" smtClean="0"/>
              <a:pPr/>
              <a:t>12</a:t>
            </a:fld>
            <a:endParaRPr lang="it-IT"/>
          </a:p>
        </p:txBody>
      </p:sp>
    </p:spTree>
    <p:extLst>
      <p:ext uri="{BB962C8B-B14F-4D97-AF65-F5344CB8AC3E}">
        <p14:creationId xmlns="" xmlns:p14="http://schemas.microsoft.com/office/powerpoint/2010/main" val="193090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GuardianTextEgypGR-Regular"/>
              </a:rPr>
              <a:t>the aim of the Evaluation of Liraglutide 3.0mg in Patients With Poor Weight Loss and a Suboptimal Glucagon-Like Peptide-1 Response (BARI-OPTIMISE) trial was to confirm superiority of liraglutide, 3.0mg, compared to placebo on percentage body weight reduction, as an adjunct to a lifestyle intervention (500 kcal deficit), in individuals with poor weight loss after sleeve gastrectomy (SG) or Roux-en-Y gastric bypass (RYGB) with a suboptimal GLP-1 response. The BARI-OPTIMISE trial also aimed to determine whether 24 weeks of liraglutide, 3.0mg, caused greater reduction in adiposity, improvement in metabolic indices, physical function, and health-related quality of </a:t>
            </a:r>
            <a:r>
              <a:rPr lang="it-IT" sz="1800" b="0" i="0" u="none" strike="noStrike" baseline="0" dirty="0">
                <a:latin typeface="GuardianTextEgypGR-Regular"/>
              </a:rPr>
              <a:t>life </a:t>
            </a:r>
            <a:r>
              <a:rPr lang="it-IT" sz="1800" b="0" i="0" u="none" strike="noStrike" baseline="0" dirty="0" err="1">
                <a:latin typeface="GuardianTextEgypGR-Regular"/>
              </a:rPr>
              <a:t>than</a:t>
            </a:r>
            <a:r>
              <a:rPr lang="it-IT" sz="1800" b="0" i="0" u="none" strike="noStrike" baseline="0" dirty="0">
                <a:latin typeface="GuardianTextEgypGR-Regular"/>
              </a:rPr>
              <a:t> placebo.</a:t>
            </a:r>
          </a:p>
          <a:p>
            <a:pPr algn="l"/>
            <a:r>
              <a:rPr lang="en-US" sz="1800" b="0" i="0" u="none" strike="noStrike" baseline="0" dirty="0">
                <a:latin typeface="GuardianTextEgypGR-Regular"/>
              </a:rPr>
              <a:t>Poor weight loss was defined as 20% or less total body weight loss from the day of surgery. Circulating GLP-1 levels were measured in the fasted state and 30 minutes following a 500-kcal test meal. Suboptimal GLP-1 response was defined as a 2-fold or less increase in circulating active GLP-1 between 0 and 30 minutes following the meal.</a:t>
            </a:r>
          </a:p>
          <a:p>
            <a:pPr algn="l"/>
            <a:r>
              <a:rPr lang="en-US" dirty="0"/>
              <a:t>CONCLUSION: These findings support the use of adjuvant liraglutide, 3.0 mg, for weight management in patients with poor weight loss and suboptimal GLP-1 response after metabolic surgery.</a:t>
            </a:r>
            <a:endParaRPr lang="it-IT" dirty="0"/>
          </a:p>
        </p:txBody>
      </p:sp>
      <p:sp>
        <p:nvSpPr>
          <p:cNvPr id="4" name="Segnaposto numero diapositiva 3"/>
          <p:cNvSpPr>
            <a:spLocks noGrp="1"/>
          </p:cNvSpPr>
          <p:nvPr>
            <p:ph type="sldNum" sz="quarter" idx="5"/>
          </p:nvPr>
        </p:nvSpPr>
        <p:spPr/>
        <p:txBody>
          <a:bodyPr/>
          <a:lstStyle/>
          <a:p>
            <a:fld id="{2DB8F58A-00F7-0D4C-801A-59CD7CE1BEF0}" type="slidenum">
              <a:rPr lang="it-IT" smtClean="0"/>
              <a:pPr/>
              <a:t>13</a:t>
            </a:fld>
            <a:endParaRPr lang="it-IT"/>
          </a:p>
        </p:txBody>
      </p:sp>
    </p:spTree>
    <p:extLst>
      <p:ext uri="{BB962C8B-B14F-4D97-AF65-F5344CB8AC3E}">
        <p14:creationId xmlns="" xmlns:p14="http://schemas.microsoft.com/office/powerpoint/2010/main" val="348903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Change</a:t>
            </a:r>
            <a:r>
              <a:rPr lang="it-IT" dirty="0"/>
              <a:t> in weight (</a:t>
            </a:r>
            <a:r>
              <a:rPr lang="it-IT" dirty="0" err="1"/>
              <a:t>percentage</a:t>
            </a:r>
            <a:r>
              <a:rPr lang="it-IT" dirty="0"/>
              <a:t>) after treatment with </a:t>
            </a:r>
            <a:r>
              <a:rPr lang="it-IT" dirty="0" err="1"/>
              <a:t>semaglutide</a:t>
            </a:r>
            <a:r>
              <a:rPr lang="it-IT" dirty="0"/>
              <a:t> 1 mg </a:t>
            </a:r>
            <a:r>
              <a:rPr lang="it-IT" dirty="0" err="1"/>
              <a:t>weekly</a:t>
            </a:r>
            <a:r>
              <a:rPr lang="it-IT" dirty="0"/>
              <a:t> versus </a:t>
            </a:r>
            <a:r>
              <a:rPr lang="it-IT" dirty="0" err="1"/>
              <a:t>liraglutide</a:t>
            </a:r>
            <a:r>
              <a:rPr lang="it-IT" dirty="0"/>
              <a:t> 3 mg </a:t>
            </a:r>
            <a:r>
              <a:rPr lang="it-IT" dirty="0" err="1"/>
              <a:t>daily</a:t>
            </a:r>
            <a:r>
              <a:rPr lang="it-IT" dirty="0"/>
              <a:t> in </a:t>
            </a:r>
            <a:r>
              <a:rPr lang="it-IT" dirty="0" err="1"/>
              <a:t>patients</a:t>
            </a:r>
            <a:r>
              <a:rPr lang="it-IT" dirty="0"/>
              <a:t> with weight </a:t>
            </a:r>
            <a:r>
              <a:rPr lang="it-IT" dirty="0" err="1"/>
              <a:t>recurrence</a:t>
            </a:r>
            <a:r>
              <a:rPr lang="it-IT" dirty="0"/>
              <a:t> after </a:t>
            </a:r>
            <a:r>
              <a:rPr lang="it-IT" dirty="0" err="1"/>
              <a:t>metabolic</a:t>
            </a:r>
            <a:r>
              <a:rPr lang="it-IT" dirty="0"/>
              <a:t> and </a:t>
            </a:r>
            <a:r>
              <a:rPr lang="it-IT" dirty="0" err="1"/>
              <a:t>bariatric</a:t>
            </a:r>
            <a:r>
              <a:rPr lang="it-IT" dirty="0"/>
              <a:t> surgery. ETD, </a:t>
            </a:r>
            <a:r>
              <a:rPr lang="it-IT" dirty="0" err="1"/>
              <a:t>estimated</a:t>
            </a:r>
            <a:r>
              <a:rPr lang="it-IT" dirty="0"/>
              <a:t> treatment </a:t>
            </a:r>
            <a:r>
              <a:rPr lang="it-IT" dirty="0" err="1"/>
              <a:t>difference</a:t>
            </a:r>
            <a:r>
              <a:rPr lang="it-IT" dirty="0"/>
              <a:t>; LS, </a:t>
            </a:r>
            <a:r>
              <a:rPr lang="it-IT" dirty="0" err="1"/>
              <a:t>least</a:t>
            </a:r>
            <a:r>
              <a:rPr lang="it-IT" dirty="0"/>
              <a:t> </a:t>
            </a:r>
            <a:r>
              <a:rPr lang="it-IT" dirty="0" err="1"/>
              <a:t>squares</a:t>
            </a:r>
            <a:r>
              <a:rPr lang="it-IT" dirty="0"/>
              <a:t>.</a:t>
            </a:r>
          </a:p>
          <a:p>
            <a:r>
              <a:rPr lang="en-US" dirty="0"/>
              <a:t>Proportion of people and odds ratios of achieving 5%, 10%, 15%, and 20% weight loss at any time over 12 months of treatment with liraglutide 3 mg daily versus </a:t>
            </a:r>
            <a:r>
              <a:rPr lang="en-US" dirty="0" err="1"/>
              <a:t>semaglutide</a:t>
            </a:r>
            <a:r>
              <a:rPr lang="en-US" dirty="0"/>
              <a:t> 1 mg weekly for post-bariatric weight recurrence. </a:t>
            </a:r>
            <a:r>
              <a:rPr lang="en-US" dirty="0" err="1"/>
              <a:t>aOR</a:t>
            </a:r>
            <a:r>
              <a:rPr lang="en-US" dirty="0"/>
              <a:t>, adjusted odds ratio</a:t>
            </a:r>
            <a:endParaRPr lang="it-IT" dirty="0"/>
          </a:p>
        </p:txBody>
      </p:sp>
      <p:sp>
        <p:nvSpPr>
          <p:cNvPr id="4" name="Segnaposto numero diapositiva 3"/>
          <p:cNvSpPr>
            <a:spLocks noGrp="1"/>
          </p:cNvSpPr>
          <p:nvPr>
            <p:ph type="sldNum" sz="quarter" idx="5"/>
          </p:nvPr>
        </p:nvSpPr>
        <p:spPr/>
        <p:txBody>
          <a:bodyPr/>
          <a:lstStyle/>
          <a:p>
            <a:fld id="{2DB8F58A-00F7-0D4C-801A-59CD7CE1BEF0}" type="slidenum">
              <a:rPr lang="it-IT" smtClean="0"/>
              <a:pPr/>
              <a:t>15</a:t>
            </a:fld>
            <a:endParaRPr lang="it-IT"/>
          </a:p>
        </p:txBody>
      </p:sp>
    </p:spTree>
    <p:extLst>
      <p:ext uri="{BB962C8B-B14F-4D97-AF65-F5344CB8AC3E}">
        <p14:creationId xmlns="" xmlns:p14="http://schemas.microsoft.com/office/powerpoint/2010/main" val="276245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B8F58A-00F7-0D4C-801A-59CD7CE1BEF0}" type="slidenum">
              <a:rPr lang="it-IT" smtClean="0"/>
              <a:pPr/>
              <a:t>16</a:t>
            </a:fld>
            <a:endParaRPr lang="it-IT"/>
          </a:p>
        </p:txBody>
      </p:sp>
    </p:spTree>
    <p:extLst>
      <p:ext uri="{BB962C8B-B14F-4D97-AF65-F5344CB8AC3E}">
        <p14:creationId xmlns="" xmlns:p14="http://schemas.microsoft.com/office/powerpoint/2010/main" val="396187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Ninety-five consecutive patients (11 male, 84 female; mean BMI 45 ± 6 kg/m2 ) undergoing RYGB 9 ± 4 years ago were treated for 24 months as follows: Patients, who gained less than 10% from weight NADIR, served as controls and were provided lifestyle counseling (DC, n = 30). The others were allowed to choose between three different treatment groups: daily </a:t>
            </a:r>
            <a:r>
              <a:rPr lang="en-US" dirty="0" err="1"/>
              <a:t>s.c.</a:t>
            </a:r>
            <a:r>
              <a:rPr lang="en-US" dirty="0"/>
              <a:t> administration of liraglutide (LG, n = 34); </a:t>
            </a:r>
            <a:r>
              <a:rPr lang="en-US" dirty="0" err="1"/>
              <a:t>endosurgery</a:t>
            </a:r>
            <a:r>
              <a:rPr lang="en-US" dirty="0"/>
              <a:t> using Apollo’s Overstitch System™ (ES, n = 15), or implantation of a </a:t>
            </a:r>
            <a:r>
              <a:rPr lang="en-US" dirty="0" err="1"/>
              <a:t>Fobi</a:t>
            </a:r>
            <a:r>
              <a:rPr lang="en-US" dirty="0"/>
              <a:t>-ring with pouch resizing (FP, n = 16).</a:t>
            </a:r>
          </a:p>
          <a:p>
            <a:r>
              <a:rPr lang="en-US" dirty="0"/>
              <a:t>Conclusions Weight regain during more than 6 years after RYGB can be safely and effectively reversed with liraglutide. Compared with revisional surgery, pharmacotherapy with liraglutide was low risk and resulted in an important improvement in hypertension and dyslipidemia. Therefore, daily subcutaneous injections of liraglutide are a valid option to treat weight regain after RYGB.</a:t>
            </a:r>
            <a:endParaRPr lang="it-IT" dirty="0"/>
          </a:p>
        </p:txBody>
      </p:sp>
      <p:sp>
        <p:nvSpPr>
          <p:cNvPr id="4" name="Segnaposto numero diapositiva 3"/>
          <p:cNvSpPr>
            <a:spLocks noGrp="1"/>
          </p:cNvSpPr>
          <p:nvPr>
            <p:ph type="sldNum" sz="quarter" idx="5"/>
          </p:nvPr>
        </p:nvSpPr>
        <p:spPr/>
        <p:txBody>
          <a:bodyPr/>
          <a:lstStyle/>
          <a:p>
            <a:fld id="{2DB8F58A-00F7-0D4C-801A-59CD7CE1BEF0}" type="slidenum">
              <a:rPr lang="it-IT" smtClean="0"/>
              <a:pPr/>
              <a:t>17</a:t>
            </a:fld>
            <a:endParaRPr lang="it-IT"/>
          </a:p>
        </p:txBody>
      </p:sp>
    </p:spTree>
    <p:extLst>
      <p:ext uri="{BB962C8B-B14F-4D97-AF65-F5344CB8AC3E}">
        <p14:creationId xmlns="" xmlns:p14="http://schemas.microsoft.com/office/powerpoint/2010/main" val="119034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Introduction: Insufficient weight loss (IWL) or weight regain (WR) after metabolic bariatric surgery remains a challenge in obesity management. Therefore, this study aimed to retrospectively evaluate the impact of adjunctive </a:t>
            </a:r>
            <a:r>
              <a:rPr lang="en-US" dirty="0" err="1"/>
              <a:t>tirzepatide</a:t>
            </a:r>
            <a:r>
              <a:rPr lang="en-US" dirty="0"/>
              <a:t> therapy over 6 months following sleeve gastrectomy (SG) or Roux-en-Y gastric bypass (RYGB). Methods: Post-bariatric patients without type 2 diabetes with IWL or WR (n = 21) were analyzed. Key outcomes included changes in weight, BMI, waist circumference, body composition, basal metabolism, metabolic markers, and inflammatory markers. Subgroup analyses assessed differences based on sex, surgery type, and classification as IWL or WR. Linear regression was performed to identify predictors of weight loss outcomes. Results: At 6 months, mean total weight loss was 12.0 % ± 3.4 % (p &lt; 0.001), with significant reductions in BMI, waist circumference, body fat percentage, and HbA1c. Basal metabolism declined proportionally with weight loss. Weight loss ≥ 5 % occurred in 100.0 % of patients, ≥ 10 % in 76.5 %, and ≥ 15 % in 23.5 %. Basal metabolism differences between RYGB and SG patients converged by 6 months. Male and female patients showed comparable weight loss and metabolic adaptation. IWL patients experienced less fat-free mass loss at 3 months compared to WR (p &lt; 0.05). Baseline BMI nadir, prior weight regain, body composition, and chronic inflammation were significant predictors of weight loss outcomes. Discussion: </a:t>
            </a:r>
            <a:r>
              <a:rPr lang="en-US" dirty="0" err="1"/>
              <a:t>Tirzepatide</a:t>
            </a:r>
            <a:r>
              <a:rPr lang="en-US" dirty="0"/>
              <a:t> treatment significantly enhances weight loss and metabolic health in post-bariatric patients, regardless of surgery type or sex. Differences in fat-free mass loss highlight the need for tailored interventions in IWL and WR groups. Baseline factors, including inflammation and body composition, may help predict treatment success.</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pPr rtl="0"/>
              <a:t>18</a:t>
            </a:fld>
            <a:endParaRPr lang="it-IT" noProof="0" dirty="0"/>
          </a:p>
        </p:txBody>
      </p:sp>
    </p:spTree>
    <p:extLst>
      <p:ext uri="{BB962C8B-B14F-4D97-AF65-F5344CB8AC3E}">
        <p14:creationId xmlns="" xmlns:p14="http://schemas.microsoft.com/office/powerpoint/2010/main" val="53444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i="0" dirty="0">
                <a:solidFill>
                  <a:srgbClr val="222222"/>
                </a:solidFill>
                <a:effectLst/>
                <a:latin typeface="Merriweather"/>
              </a:rPr>
              <a:t>Short-term outcomes show that </a:t>
            </a:r>
            <a:r>
              <a:rPr lang="en-US" b="0" i="0" dirty="0" err="1">
                <a:solidFill>
                  <a:srgbClr val="222222"/>
                </a:solidFill>
                <a:effectLst/>
                <a:latin typeface="Merriweather"/>
              </a:rPr>
              <a:t>semaglutide</a:t>
            </a:r>
            <a:r>
              <a:rPr lang="en-US" b="0" i="0" dirty="0">
                <a:solidFill>
                  <a:srgbClr val="222222"/>
                </a:solidFill>
                <a:effectLst/>
                <a:latin typeface="Merriweather"/>
              </a:rPr>
              <a:t> and </a:t>
            </a:r>
            <a:r>
              <a:rPr lang="en-US" b="0" i="0" dirty="0" err="1">
                <a:solidFill>
                  <a:srgbClr val="222222"/>
                </a:solidFill>
                <a:effectLst/>
                <a:latin typeface="Merriweather"/>
              </a:rPr>
              <a:t>tirzepatide</a:t>
            </a:r>
            <a:r>
              <a:rPr lang="en-US" b="0" i="0" dirty="0">
                <a:solidFill>
                  <a:srgbClr val="222222"/>
                </a:solidFill>
                <a:effectLst/>
                <a:latin typeface="Merriweather"/>
              </a:rPr>
              <a:t> can be an effective treatment for managing weight recurrence after SG. Studies with longer follow-up are needed to determine the durability, as weight regain after discontinuation of the medication is highly likely, and the high cost of these medications can limit their use.</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pPr rtl="0"/>
              <a:t>19</a:t>
            </a:fld>
            <a:endParaRPr lang="it-IT" noProof="0" dirty="0"/>
          </a:p>
        </p:txBody>
      </p:sp>
    </p:spTree>
    <p:extLst>
      <p:ext uri="{BB962C8B-B14F-4D97-AF65-F5344CB8AC3E}">
        <p14:creationId xmlns="" xmlns:p14="http://schemas.microsoft.com/office/powerpoint/2010/main" val="421261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cs typeface="Times New Roman" panose="02020603050405020304" pitchFamily="18" charset="0"/>
              </a:rPr>
              <a:t>Obesity and its associated co-morbidities represent a global health threat causing 3.4 million preventable deaths annually. The Coronavirus Infectious Disease 2019 (COVID-19) pandemic highlighted the need to </a:t>
            </a:r>
            <a:r>
              <a:rPr lang="en-US" sz="1200" b="0" i="0" dirty="0" err="1">
                <a:solidFill>
                  <a:srgbClr val="000000"/>
                </a:solidFill>
                <a:effectLst/>
                <a:latin typeface="Times New Roman" panose="02020603050405020304" pitchFamily="18" charset="0"/>
                <a:cs typeface="Times New Roman" panose="02020603050405020304" pitchFamily="18" charset="0"/>
              </a:rPr>
              <a:t>maximise</a:t>
            </a:r>
            <a:r>
              <a:rPr lang="en-US" sz="1200" b="0" i="0" dirty="0">
                <a:solidFill>
                  <a:srgbClr val="000000"/>
                </a:solidFill>
                <a:effectLst/>
                <a:latin typeface="Times New Roman" panose="02020603050405020304" pitchFamily="18" charset="0"/>
                <a:cs typeface="Times New Roman" panose="02020603050405020304" pitchFamily="18" charset="0"/>
              </a:rPr>
              <a:t> health outcomes for people living with obesity, who are at an increased risk of severe disease and mortality from COVID-19. Obesity leads to a pro-inflammatory state with increased production of inflammatory cytokines, which can result in impaired immune responses. In addition to improvement in co-morbidities, weight loss following bariatric surgery has been shown to improve immune function and lower rates of hospital and intensive care admission upon COVID-19 infection.</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r>
              <a:rPr lang="en-US" sz="1200" b="0" i="0" dirty="0">
                <a:solidFill>
                  <a:srgbClr val="000000"/>
                </a:solidFill>
                <a:effectLst/>
                <a:latin typeface="Times New Roman" panose="02020603050405020304" pitchFamily="18" charset="0"/>
                <a:cs typeface="Times New Roman" panose="02020603050405020304" pitchFamily="18" charset="0"/>
              </a:rPr>
              <a:t>Bariatric surgery is the most effective treatment for patients with severe obesity producing sustained weight-loss with reduced morbidity and mortality. Roux-en-Y gastric bypass (RYGB) and sleeve gastrectomy (SG) are the commonest bariatric procedures. Whilst at a population level these operations are highly effective at reducing weight, obesity-associated morbidity and mortality; at the level of the individual, weight-loss following RYGB and SG is highly variable. Given the associated risks, procedure cost and the need for lifelong nutritional monitoring there is an urgent unmet clinical need to identify those with a poor weight loss response, improve weight-loss and </a:t>
            </a:r>
            <a:r>
              <a:rPr lang="en-US" sz="1200" b="0" i="0" dirty="0" err="1">
                <a:solidFill>
                  <a:srgbClr val="000000"/>
                </a:solidFill>
                <a:effectLst/>
                <a:latin typeface="Times New Roman" panose="02020603050405020304" pitchFamily="18" charset="0"/>
                <a:cs typeface="Times New Roman" panose="02020603050405020304" pitchFamily="18" charset="0"/>
              </a:rPr>
              <a:t>maximise</a:t>
            </a:r>
            <a:r>
              <a:rPr lang="en-US" sz="1200" b="0" i="0" dirty="0">
                <a:solidFill>
                  <a:srgbClr val="000000"/>
                </a:solidFill>
                <a:effectLst/>
                <a:latin typeface="Times New Roman" panose="02020603050405020304" pitchFamily="18" charset="0"/>
                <a:cs typeface="Times New Roman" panose="02020603050405020304" pitchFamily="18" charset="0"/>
              </a:rPr>
              <a:t> the health benefits for bariatric surgery patients.</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r>
              <a:rPr lang="en-US" sz="1200" b="0" i="0" dirty="0">
                <a:solidFill>
                  <a:srgbClr val="000000"/>
                </a:solidFill>
                <a:effectLst/>
                <a:latin typeface="Times New Roman" panose="02020603050405020304" pitchFamily="18" charset="0"/>
                <a:cs typeface="Times New Roman" panose="02020603050405020304" pitchFamily="18" charset="0"/>
              </a:rPr>
              <a:t>BARI-STEP is a phase III b, double-blinded, </a:t>
            </a:r>
            <a:r>
              <a:rPr lang="en-US" sz="1200" b="0" i="0" dirty="0" err="1">
                <a:solidFill>
                  <a:srgbClr val="000000"/>
                </a:solidFill>
                <a:effectLst/>
                <a:latin typeface="Times New Roman" panose="02020603050405020304" pitchFamily="18" charset="0"/>
                <a:cs typeface="Times New Roman" panose="02020603050405020304" pitchFamily="18" charset="0"/>
              </a:rPr>
              <a:t>randomised</a:t>
            </a:r>
            <a:r>
              <a:rPr lang="en-US" sz="1200" b="0" i="0" dirty="0">
                <a:solidFill>
                  <a:srgbClr val="000000"/>
                </a:solidFill>
                <a:effectLst/>
                <a:latin typeface="Times New Roman" panose="02020603050405020304" pitchFamily="18" charset="0"/>
                <a:cs typeface="Times New Roman" panose="02020603050405020304" pitchFamily="18" charset="0"/>
              </a:rPr>
              <a:t>, parallel group trial in patients with poor weight loss following bariatric surgery. The aim of this trial is to determine whether 68 weeks of subcutaneous </a:t>
            </a:r>
            <a:r>
              <a:rPr lang="en-US" sz="1200" b="0" i="0" dirty="0" err="1">
                <a:solidFill>
                  <a:srgbClr val="000000"/>
                </a:solidFill>
                <a:effectLst/>
                <a:latin typeface="Times New Roman" panose="02020603050405020304" pitchFamily="18" charset="0"/>
                <a:cs typeface="Times New Roman" panose="02020603050405020304" pitchFamily="18" charset="0"/>
              </a:rPr>
              <a:t>semaglutide</a:t>
            </a:r>
            <a:r>
              <a:rPr lang="en-US" sz="1200" b="0" i="0" dirty="0">
                <a:solidFill>
                  <a:srgbClr val="000000"/>
                </a:solidFill>
                <a:effectLst/>
                <a:latin typeface="Times New Roman" panose="02020603050405020304" pitchFamily="18" charset="0"/>
                <a:cs typeface="Times New Roman" panose="02020603050405020304" pitchFamily="18" charset="0"/>
              </a:rPr>
              <a:t> 2.4 mg causes greater percentage weight loss and to estimate the extent of any reduction, reduction in adiposity, improvement in metabolic indices, physical function and health-related quality of life (</a:t>
            </a:r>
            <a:r>
              <a:rPr lang="en-US" sz="1200" b="0" i="0" dirty="0" err="1">
                <a:solidFill>
                  <a:srgbClr val="000000"/>
                </a:solidFill>
                <a:effectLst/>
                <a:latin typeface="Times New Roman" panose="02020603050405020304" pitchFamily="18" charset="0"/>
                <a:cs typeface="Times New Roman" panose="02020603050405020304" pitchFamily="18" charset="0"/>
              </a:rPr>
              <a:t>HRQoL</a:t>
            </a:r>
            <a:r>
              <a:rPr lang="en-US" sz="1200" b="0" i="0" dirty="0">
                <a:solidFill>
                  <a:srgbClr val="000000"/>
                </a:solidFill>
                <a:effectLst/>
                <a:latin typeface="Times New Roman" panose="02020603050405020304" pitchFamily="18" charset="0"/>
                <a:cs typeface="Times New Roman" panose="02020603050405020304" pitchFamily="18" charset="0"/>
              </a:rPr>
              <a:t>) than placebo in patients with poor weight loss following RYGB or SG.</a:t>
            </a:r>
            <a:endParaRPr lang="it-IT" sz="1200" dirty="0">
              <a:latin typeface="Times New Roman" panose="02020603050405020304" pitchFamily="18"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2DB8F58A-00F7-0D4C-801A-59CD7CE1BEF0}" type="slidenum">
              <a:rPr lang="it-IT" smtClean="0"/>
              <a:pPr/>
              <a:t>20</a:t>
            </a:fld>
            <a:endParaRPr lang="it-IT"/>
          </a:p>
        </p:txBody>
      </p:sp>
    </p:spTree>
    <p:extLst>
      <p:ext uri="{BB962C8B-B14F-4D97-AF65-F5344CB8AC3E}">
        <p14:creationId xmlns="" xmlns:p14="http://schemas.microsoft.com/office/powerpoint/2010/main" val="42650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pPr rtl="0"/>
              <a:t>30/10/2025</a:t>
            </a:fld>
            <a:endParaRPr lang="it-IT" noProof="0" dirty="0"/>
          </a:p>
        </p:txBody>
      </p:sp>
      <p:sp>
        <p:nvSpPr>
          <p:cNvPr id="5" name="Segnaposto piè di pagina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 xmlns:a16="http://schemas.microsoft.com/office/drawing/2014/main" id="{2418423A-F070-9E46-5DF3-5FFC12C9860E}"/>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 xmlns:a16="http://schemas.microsoft.com/office/drawing/2014/main" id="{2106DEA2-E3F0-AEEA-6323-A7D380213756}"/>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 xmlns:a16="http://schemas.microsoft.com/office/drawing/2014/main" id="{0E7E95A1-538C-37CE-0423-105154F9F6EA}"/>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pPr rtl="0"/>
              <a:t>30/10/2025</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cxnSp>
        <p:nvCxnSpPr>
          <p:cNvPr id="15" name="Connecteur droit 19">
            <a:extLst>
              <a:ext uri="{FF2B5EF4-FFF2-40B4-BE49-F238E27FC236}">
                <a16:creationId xmlns=""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pPr rtl="0"/>
              <a:t>30/10/2025</a:t>
            </a:fld>
            <a:endParaRPr lang="it-IT" noProof="0" dirty="0"/>
          </a:p>
        </p:txBody>
      </p:sp>
      <p:sp>
        <p:nvSpPr>
          <p:cNvPr id="9" name="Segnaposto numero diapositiva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4" name="Segnaposto piè di pagina 2">
            <a:extLst>
              <a:ext uri="{FF2B5EF4-FFF2-40B4-BE49-F238E27FC236}">
                <a16:creationId xmlns=""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5" name="Gruppo 4">
            <a:extLst>
              <a:ext uri="{FF2B5EF4-FFF2-40B4-BE49-F238E27FC236}">
                <a16:creationId xmlns="" xmlns:a16="http://schemas.microsoft.com/office/drawing/2014/main" id="{A909E4F4-6E58-4C99-8FCB-E2B2E6880C4E}"/>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 xmlns:a16="http://schemas.microsoft.com/office/drawing/2014/main" id="{AB5AAC35-FC9A-7D6C-E995-70B1B8321543}"/>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 xmlns:a16="http://schemas.microsoft.com/office/drawing/2014/main" id="{B8947C3A-81D2-A03E-7BF6-49FB46C37F0C}"/>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 xmlns:a16="http://schemas.microsoft.com/office/drawing/2014/main" id="{652D582F-91B7-6EB1-B40E-4A6EAD996F48}"/>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 xmlns:a16="http://schemas.microsoft.com/office/drawing/2014/main" id="{5671555F-2DFC-47F0-DBB7-C9D4CFB987A9}"/>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 xmlns:a16="http://schemas.microsoft.com/office/drawing/2014/main" id="{4AC9BAFC-B67E-FCCC-1BBB-B1DE5721C73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 xmlns:a16="http://schemas.microsoft.com/office/drawing/2014/main" id="{90FB7B71-E71A-A43D-D029-E705FD49584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pPr rtl="0"/>
              <a:t>30/10/2025</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grpSp>
        <p:nvGrpSpPr>
          <p:cNvPr id="5" name="Gruppo 4">
            <a:extLst>
              <a:ext uri="{FF2B5EF4-FFF2-40B4-BE49-F238E27FC236}">
                <a16:creationId xmlns="" xmlns:a16="http://schemas.microsoft.com/office/drawing/2014/main" id="{9BC07667-3D77-6EF7-246F-F0E7E9E76BF6}"/>
              </a:ext>
            </a:extLst>
          </p:cNvPr>
          <p:cNvGrpSpPr/>
          <p:nvPr userDrawn="1"/>
        </p:nvGrpSpPr>
        <p:grpSpPr>
          <a:xfrm>
            <a:off x="8166735" y="10622"/>
            <a:ext cx="2857500" cy="6847377"/>
            <a:chOff x="8166735" y="10622"/>
            <a:chExt cx="2857500" cy="6847377"/>
          </a:xfrm>
        </p:grpSpPr>
        <p:sp>
          <p:nvSpPr>
            <p:cNvPr id="6" name="Parallelogramma 14">
              <a:extLst>
                <a:ext uri="{FF2B5EF4-FFF2-40B4-BE49-F238E27FC236}">
                  <a16:creationId xmlns="" xmlns:a16="http://schemas.microsoft.com/office/drawing/2014/main" id="{2B17930C-3847-9F26-27A2-EE4E4A96226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 xmlns:a16="http://schemas.microsoft.com/office/drawing/2014/main" id="{0C724DCC-6C89-226F-7AD0-1226D3E15E02}"/>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pPr rtl="0"/>
              <a:t>30/10/2025</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8" name="Gruppo 7">
            <a:extLst>
              <a:ext uri="{FF2B5EF4-FFF2-40B4-BE49-F238E27FC236}">
                <a16:creationId xmlns="" xmlns:a16="http://schemas.microsoft.com/office/drawing/2014/main" id="{7EEC3F92-4A54-DA7A-6F17-53A8870AF276}"/>
              </a:ext>
            </a:extLst>
          </p:cNvPr>
          <p:cNvGrpSpPr/>
          <p:nvPr userDrawn="1"/>
        </p:nvGrpSpPr>
        <p:grpSpPr>
          <a:xfrm>
            <a:off x="0" y="6133244"/>
            <a:ext cx="12192000" cy="714133"/>
            <a:chOff x="0" y="6133244"/>
            <a:chExt cx="12192000" cy="714133"/>
          </a:xfrm>
        </p:grpSpPr>
        <p:sp>
          <p:nvSpPr>
            <p:cNvPr id="9" name="Rettangolo 8">
              <a:extLst>
                <a:ext uri="{FF2B5EF4-FFF2-40B4-BE49-F238E27FC236}">
                  <a16:creationId xmlns="" xmlns:a16="http://schemas.microsoft.com/office/drawing/2014/main" id="{4EF7AB09-11A1-55CE-B0F1-2BC1CD44CC8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 xmlns:a16="http://schemas.microsoft.com/office/drawing/2014/main" id="{77A4CEA7-018A-963E-FBCC-C6BED07C874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 xmlns:a16="http://schemas.microsoft.com/office/drawing/2014/main" id="{915ACA79-3695-D739-C1D9-69A5F22B6E57}"/>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grpSp>
        <p:nvGrpSpPr>
          <p:cNvPr id="4" name="Gruppo 3">
            <a:extLst>
              <a:ext uri="{FF2B5EF4-FFF2-40B4-BE49-F238E27FC236}">
                <a16:creationId xmlns="" xmlns:a16="http://schemas.microsoft.com/office/drawing/2014/main" id="{FF709F57-FEE0-F7FD-3E3C-251BED19B58E}"/>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 xmlns:a16="http://schemas.microsoft.com/office/drawing/2014/main" id="{EBDD05CD-2E8E-1DD1-6F96-82E2EC0B2BCC}"/>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 xmlns:a16="http://schemas.microsoft.com/office/drawing/2014/main" id="{CD655102-F5D6-949F-E581-D3EC685F6E1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p:blipFill>
          <p:spPr>
            <a:xfrm>
              <a:off x="8166740" y="580196"/>
              <a:ext cx="2831281" cy="4929684"/>
            </a:xfrm>
            <a:prstGeom prst="rect">
              <a:avLst/>
            </a:prstGeom>
          </p:spPr>
        </p:pic>
      </p:gr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pPr rtl="0"/>
              <a:t>30/10/2025</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grpSp>
        <p:nvGrpSpPr>
          <p:cNvPr id="7" name="Gruppo 6">
            <a:extLst>
              <a:ext uri="{FF2B5EF4-FFF2-40B4-BE49-F238E27FC236}">
                <a16:creationId xmlns="" xmlns:a16="http://schemas.microsoft.com/office/drawing/2014/main" id="{6936F244-16B1-DA2A-F8DF-60F1BC1D65D0}"/>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 xmlns:a16="http://schemas.microsoft.com/office/drawing/2014/main" id="{7A7A9724-8902-6773-83E8-B1DFC2E443E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 xmlns:a16="http://schemas.microsoft.com/office/drawing/2014/main" id="{82D584EA-4D4C-4BA5-C802-26C086B1459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 xmlns:a16="http://schemas.microsoft.com/office/drawing/2014/main" id="{496DF1F4-DD0D-99DD-56BB-201DCBBB5984}"/>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grpSp>
        <p:nvGrpSpPr>
          <p:cNvPr id="3" name="Gruppo 2">
            <a:extLst>
              <a:ext uri="{FF2B5EF4-FFF2-40B4-BE49-F238E27FC236}">
                <a16:creationId xmlns="" xmlns:a16="http://schemas.microsoft.com/office/drawing/2014/main" id="{2B019930-B47E-D329-19C9-7490B828CAD3}"/>
              </a:ext>
            </a:extLst>
          </p:cNvPr>
          <p:cNvGrpSpPr/>
          <p:nvPr userDrawn="1"/>
        </p:nvGrpSpPr>
        <p:grpSpPr>
          <a:xfrm>
            <a:off x="8166735" y="10622"/>
            <a:ext cx="2857500" cy="6847377"/>
            <a:chOff x="8166735" y="10622"/>
            <a:chExt cx="2857500" cy="6847377"/>
          </a:xfrm>
        </p:grpSpPr>
        <p:sp>
          <p:nvSpPr>
            <p:cNvPr id="4" name="Parallelogramma 14">
              <a:extLst>
                <a:ext uri="{FF2B5EF4-FFF2-40B4-BE49-F238E27FC236}">
                  <a16:creationId xmlns="" xmlns:a16="http://schemas.microsoft.com/office/drawing/2014/main" id="{7ECB0B23-A808-1046-6965-3506D9AD56C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5" name="Immagine 4">
              <a:extLst>
                <a:ext uri="{FF2B5EF4-FFF2-40B4-BE49-F238E27FC236}">
                  <a16:creationId xmlns="" xmlns:a16="http://schemas.microsoft.com/office/drawing/2014/main" id="{A8D4ED4B-6849-A910-856D-3C32E1F58FF2}"/>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pPr rtl="0"/>
              <a:t>30/10/2025</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9" name="Rettangolo 18">
            <a:extLst>
              <a:ext uri="{FF2B5EF4-FFF2-40B4-BE49-F238E27FC236}">
                <a16:creationId xmlns=""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pPr rtl="0"/>
              <a:t>30/10/2025</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0" name="Rettangolo 19">
            <a:extLst>
              <a:ext uri="{FF2B5EF4-FFF2-40B4-BE49-F238E27FC236}">
                <a16:creationId xmlns=""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pPr rtl="0"/>
              <a:t>30/10/2025</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Rettangolo 17">
            <a:extLst>
              <a:ext uri="{FF2B5EF4-FFF2-40B4-BE49-F238E27FC236}">
                <a16:creationId xmlns=""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pPr rtl="0"/>
              <a:t>30/10/2025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dirty="0"/>
          </a:p>
        </p:txBody>
      </p:sp>
      <p:sp>
        <p:nvSpPr>
          <p:cNvPr id="9" name="Rettangolo 8">
            <a:extLst>
              <a:ext uri="{FF2B5EF4-FFF2-40B4-BE49-F238E27FC236}">
                <a16:creationId xmlns=""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pPr rtl="0"/>
              <a:t>30/10/2025</a:t>
            </a:fld>
            <a:endParaRPr lang="it-IT" noProof="0" dirty="0"/>
          </a:p>
        </p:txBody>
      </p:sp>
      <p:sp>
        <p:nvSpPr>
          <p:cNvPr id="8" name="Segnaposto piè di pagina 7">
            <a:extLst>
              <a:ext uri="{FF2B5EF4-FFF2-40B4-BE49-F238E27FC236}">
                <a16:creationId xmlns=""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 xmlns:a16="http://schemas.microsoft.com/office/drawing/2014/main" id="{A7C93D4F-3003-4D58-9AFB-356A0F800F42}"/>
              </a:ext>
            </a:extLst>
          </p:cNvPr>
          <p:cNvSpPr/>
          <p:nvPr userDrawn="1"/>
        </p:nvSpPr>
        <p:spPr>
          <a:xfrm>
            <a:off x="4961187"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pPr rtl="0"/>
              <a:t>30/10/2025</a:t>
            </a:fld>
            <a:endParaRPr lang="it-IT" noProof="0" dirty="0"/>
          </a:p>
        </p:txBody>
      </p:sp>
      <p:sp>
        <p:nvSpPr>
          <p:cNvPr id="5" name="Segnaposto piè di pagina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 xmlns:a16="http://schemas.microsoft.com/office/drawing/2014/main" id="{6D3E1BBA-670B-4CAE-B839-50ADB23DDBC6}"/>
              </a:ext>
            </a:extLst>
          </p:cNvPr>
          <p:cNvSpPr/>
          <p:nvPr userDrawn="1"/>
        </p:nvSpPr>
        <p:spPr>
          <a:xfrm>
            <a:off x="4876840" y="0"/>
            <a:ext cx="153926" cy="685800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7" name="Immagine 6">
            <a:extLst>
              <a:ext uri="{FF2B5EF4-FFF2-40B4-BE49-F238E27FC236}">
                <a16:creationId xmlns="" xmlns:a16="http://schemas.microsoft.com/office/drawing/2014/main" id="{1B49A922-E9AC-864A-C0FD-86D75E2B1397}"/>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p:blipFill>
        <p:spPr>
          <a:xfrm>
            <a:off x="2887" y="3841"/>
            <a:ext cx="4881542" cy="6858000"/>
          </a:xfrm>
          <a:prstGeom prst="rect">
            <a:avLst/>
          </a:prstGeom>
        </p:spPr>
      </p:pic>
    </p:spTree>
    <p:extLst>
      <p:ext uri="{BB962C8B-B14F-4D97-AF65-F5344CB8AC3E}">
        <p14:creationId xmlns=""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pPr rtl="0"/>
              <a:t>30/10/2025</a:t>
            </a:fld>
            <a:endParaRPr lang="it-IT" noProof="0" dirty="0"/>
          </a:p>
        </p:txBody>
      </p:sp>
      <p:sp>
        <p:nvSpPr>
          <p:cNvPr id="8" name="Segnaposto piè di pagina 7">
            <a:extLst>
              <a:ext uri="{FF2B5EF4-FFF2-40B4-BE49-F238E27FC236}">
                <a16:creationId xmlns=""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14" name="Rettangolo 13">
            <a:extLst>
              <a:ext uri="{FF2B5EF4-FFF2-40B4-BE49-F238E27FC236}">
                <a16:creationId xmlns=""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xmlns="" id="{2B831A0C-1875-E5B8-8DEE-6CCC1D198D46}"/>
              </a:ext>
            </a:extLst>
          </p:cNvPr>
          <p:cNvSpPr>
            <a:spLocks noGrp="1"/>
          </p:cNvSpPr>
          <p:nvPr>
            <p:ph idx="1"/>
          </p:nvPr>
        </p:nvSpPr>
        <p:spPr>
          <a:xfrm>
            <a:off x="168508" y="1585952"/>
            <a:ext cx="11666653" cy="4470401"/>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a:defRPr sz="1867">
                <a:latin typeface="Arial" panose="020B0604020202020204" pitchFamily="34" charset="0"/>
                <a:cs typeface="Arial" panose="020B0604020202020204" pitchFamily="34" charset="0"/>
              </a:defRPr>
            </a:lvl2pPr>
            <a:lvl3pPr>
              <a:defRPr sz="1867">
                <a:latin typeface="Arial" panose="020B0604020202020204" pitchFamily="34" charset="0"/>
                <a:cs typeface="Arial" panose="020B0604020202020204" pitchFamily="34" charset="0"/>
              </a:defRPr>
            </a:lvl3pPr>
            <a:lvl4pPr>
              <a:defRPr sz="1867">
                <a:latin typeface="Arial" panose="020B0604020202020204" pitchFamily="34" charset="0"/>
                <a:cs typeface="Arial" panose="020B0604020202020204" pitchFamily="34" charset="0"/>
              </a:defRPr>
            </a:lvl4pPr>
            <a:lvl5pPr>
              <a:defRPr sz="1867">
                <a:latin typeface="Arial" panose="020B0604020202020204" pitchFamily="34" charset="0"/>
                <a:cs typeface="Arial" panose="020B0604020202020204" pitchFamily="34" charset="0"/>
              </a:defRPr>
            </a:lvl5pPr>
          </a:lstStyle>
          <a:p>
            <a:pPr lvl="0"/>
            <a:r>
              <a:rPr lang="it-IT"/>
              <a:t>Fare clic per modificare gli stili del testo dello schema</a:t>
            </a:r>
          </a:p>
        </p:txBody>
      </p:sp>
      <p:sp>
        <p:nvSpPr>
          <p:cNvPr id="8" name="Segnaposto testo 7">
            <a:extLst>
              <a:ext uri="{FF2B5EF4-FFF2-40B4-BE49-F238E27FC236}">
                <a16:creationId xmlns:a16="http://schemas.microsoft.com/office/drawing/2014/main" xmlns="" id="{787FFC24-66FE-2CED-190B-CCAA0C0EC426}"/>
              </a:ext>
            </a:extLst>
          </p:cNvPr>
          <p:cNvSpPr>
            <a:spLocks noGrp="1"/>
          </p:cNvSpPr>
          <p:nvPr>
            <p:ph type="body" sz="quarter" idx="10" hasCustomPrompt="1"/>
          </p:nvPr>
        </p:nvSpPr>
        <p:spPr>
          <a:xfrm>
            <a:off x="168509" y="6225120"/>
            <a:ext cx="8950091" cy="476249"/>
          </a:xfrm>
          <a:prstGeom prst="rect">
            <a:avLst/>
          </a:prstGeom>
        </p:spPr>
        <p:txBody>
          <a:bodyPr/>
          <a:lstStyle>
            <a:lvl1pPr marL="0" indent="0">
              <a:buNone/>
              <a:defRPr sz="1067">
                <a:solidFill>
                  <a:srgbClr val="521207"/>
                </a:solidFill>
                <a:latin typeface="Arial" panose="020B0604020202020204" pitchFamily="34" charset="0"/>
                <a:cs typeface="Arial" panose="020B0604020202020204" pitchFamily="34" charset="0"/>
              </a:defRPr>
            </a:lvl1pPr>
          </a:lstStyle>
          <a:p>
            <a:pPr lvl="0"/>
            <a:r>
              <a:rPr lang="it-IT"/>
              <a:t>Note</a:t>
            </a:r>
          </a:p>
        </p:txBody>
      </p:sp>
      <p:sp>
        <p:nvSpPr>
          <p:cNvPr id="9" name="Titolo 1">
            <a:extLst>
              <a:ext uri="{FF2B5EF4-FFF2-40B4-BE49-F238E27FC236}">
                <a16:creationId xmlns:a16="http://schemas.microsoft.com/office/drawing/2014/main" xmlns="" id="{2A3626F6-EBBF-E3CB-6E83-DE88190BCB58}"/>
              </a:ext>
            </a:extLst>
          </p:cNvPr>
          <p:cNvSpPr>
            <a:spLocks noGrp="1"/>
          </p:cNvSpPr>
          <p:nvPr>
            <p:ph type="ctrTitle"/>
          </p:nvPr>
        </p:nvSpPr>
        <p:spPr>
          <a:xfrm>
            <a:off x="1189464" y="278161"/>
            <a:ext cx="10834029" cy="568712"/>
          </a:xfrm>
          <a:prstGeom prst="rect">
            <a:avLst/>
          </a:prstGeom>
        </p:spPr>
        <p:txBody>
          <a:bodyPr anchor="t"/>
          <a:lstStyle>
            <a:lvl1pPr algn="l">
              <a:defRPr sz="2667" b="1">
                <a:solidFill>
                  <a:srgbClr val="521207"/>
                </a:solidFill>
                <a:latin typeface="Arial" panose="020B0604020202020204" pitchFamily="34" charset="0"/>
                <a:cs typeface="Arial" panose="020B0604020202020204" pitchFamily="34" charset="0"/>
              </a:defRPr>
            </a:lvl1pPr>
          </a:lstStyle>
          <a:p>
            <a:r>
              <a:rPr lang="it-IT"/>
              <a:t>Fare clic per modificare lo stile del titolo dello schema</a:t>
            </a:r>
          </a:p>
        </p:txBody>
      </p:sp>
    </p:spTree>
    <p:extLst>
      <p:ext uri="{BB962C8B-B14F-4D97-AF65-F5344CB8AC3E}">
        <p14:creationId xmlns:p14="http://schemas.microsoft.com/office/powerpoint/2010/main" xmlns="" val="11876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pPr rtl="0"/>
              <a:t>30/10/2025</a:t>
            </a:fld>
            <a:endParaRPr lang="it-IT" noProof="0" dirty="0"/>
          </a:p>
        </p:txBody>
      </p:sp>
      <p:sp>
        <p:nvSpPr>
          <p:cNvPr id="8" name="Segnaposto piè di pagina 7">
            <a:extLst>
              <a:ext uri="{FF2B5EF4-FFF2-40B4-BE49-F238E27FC236}">
                <a16:creationId xmlns=""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grpSp>
        <p:nvGrpSpPr>
          <p:cNvPr id="4" name="Gruppo 3">
            <a:extLst>
              <a:ext uri="{FF2B5EF4-FFF2-40B4-BE49-F238E27FC236}">
                <a16:creationId xmlns="" xmlns:a16="http://schemas.microsoft.com/office/drawing/2014/main" id="{3192690B-F0F1-05EE-C428-3AAA2F362F65}"/>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 xmlns:a16="http://schemas.microsoft.com/office/drawing/2014/main" id="{683888F4-0FA7-5D55-0AE0-C664E73F9EA7}"/>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 xmlns:a16="http://schemas.microsoft.com/office/drawing/2014/main" id="{8ED9A453-B0F3-88AD-3B39-D56D635EFD98}"/>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 xmlns:a16="http://schemas.microsoft.com/office/drawing/2014/main" id="{98033E15-A12A-6594-130E-80F0CD01F21E}"/>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 xmlns:a16="http://schemas.microsoft.com/office/drawing/2014/main" id="{1CCF69A2-C197-BA82-4951-CA51653F0E51}"/>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 xmlns:a16="http://schemas.microsoft.com/office/drawing/2014/main" id="{C7AFB1F7-9EFC-07A2-E97E-943708F49EC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 xmlns:a16="http://schemas.microsoft.com/office/drawing/2014/main" id="{7D327C5E-9E84-FB89-BB3C-07998D279789}"/>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p:blipFill>
          <p:spPr>
            <a:xfrm>
              <a:off x="8166740" y="580196"/>
              <a:ext cx="2831281" cy="4929684"/>
            </a:xfrm>
            <a:prstGeom prst="rect">
              <a:avLst/>
            </a:prstGeom>
          </p:spPr>
        </p:pic>
      </p:grpSp>
      <p:sp>
        <p:nvSpPr>
          <p:cNvPr id="7" name="Segnaposto data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pPr rtl="0"/>
              <a:t>30/10/2025</a:t>
            </a:fld>
            <a:endParaRPr lang="it-IT" noProof="0" dirty="0"/>
          </a:p>
        </p:txBody>
      </p:sp>
      <p:sp>
        <p:nvSpPr>
          <p:cNvPr id="8" name="Segnaposto piè di pagina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9" name="Gruppo 8">
            <a:extLst>
              <a:ext uri="{FF2B5EF4-FFF2-40B4-BE49-F238E27FC236}">
                <a16:creationId xmlns="" xmlns:a16="http://schemas.microsoft.com/office/drawing/2014/main" id="{D9EA996D-4047-F110-2CA6-C8971FCA83F7}"/>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 xmlns:a16="http://schemas.microsoft.com/office/drawing/2014/main" id="{45484F79-E4D3-53F6-36D8-4C5C0DEE1B9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Rettangolo 15">
              <a:extLst>
                <a:ext uri="{FF2B5EF4-FFF2-40B4-BE49-F238E27FC236}">
                  <a16:creationId xmlns="" xmlns:a16="http://schemas.microsoft.com/office/drawing/2014/main" id="{7AF5567F-566E-277B-3C1B-A7EC75968769}"/>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7" name="Immagine 16">
              <a:extLst>
                <a:ext uri="{FF2B5EF4-FFF2-40B4-BE49-F238E27FC236}">
                  <a16:creationId xmlns="" xmlns:a16="http://schemas.microsoft.com/office/drawing/2014/main" id="{CEB6C800-DA9E-A4C9-4124-EA6328801F5E}"/>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pPr rtl="0"/>
              <a:t>30/10/2025</a:t>
            </a:fld>
            <a:endParaRPr lang="it-IT" noProof="0" dirty="0"/>
          </a:p>
        </p:txBody>
      </p:sp>
      <p:sp>
        <p:nvSpPr>
          <p:cNvPr id="8" name="Segnaposto piè di pagina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4" name="Gruppo 3">
            <a:extLst>
              <a:ext uri="{FF2B5EF4-FFF2-40B4-BE49-F238E27FC236}">
                <a16:creationId xmlns="" xmlns:a16="http://schemas.microsoft.com/office/drawing/2014/main" id="{E34F9DA6-2E1F-35EE-F5BC-AE7D33A64354}"/>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 xmlns:a16="http://schemas.microsoft.com/office/drawing/2014/main" id="{09D3B8B2-D71C-EF3D-506A-2A57F7BD29A1}"/>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 xmlns:a16="http://schemas.microsoft.com/office/drawing/2014/main" id="{8A5D1CF0-1D2B-A1C0-45F2-0A6FF78050E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 xmlns:a16="http://schemas.microsoft.com/office/drawing/2014/main" id="{9BE25E09-1F98-F881-F19B-829F52969BA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pPr rtl="0"/>
              <a:t>30/10/2025</a:t>
            </a:fld>
            <a:endParaRPr lang="it-IT" noProof="0" dirty="0"/>
          </a:p>
        </p:txBody>
      </p:sp>
      <p:sp>
        <p:nvSpPr>
          <p:cNvPr id="9" name="Segnaposto piè di pagina 8">
            <a:extLst>
              <a:ext uri="{FF2B5EF4-FFF2-40B4-BE49-F238E27FC236}">
                <a16:creationId xmlns=""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grpSp>
        <p:nvGrpSpPr>
          <p:cNvPr id="5" name="Gruppo 4">
            <a:extLst>
              <a:ext uri="{FF2B5EF4-FFF2-40B4-BE49-F238E27FC236}">
                <a16:creationId xmlns="" xmlns:a16="http://schemas.microsoft.com/office/drawing/2014/main" id="{95A08AA0-3B13-6134-3D6B-3A364C13954C}"/>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 xmlns:a16="http://schemas.microsoft.com/office/drawing/2014/main" id="{6F77EB52-892A-0092-6498-F8B104F1C7A9}"/>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Rettangolo 6">
              <a:extLst>
                <a:ext uri="{FF2B5EF4-FFF2-40B4-BE49-F238E27FC236}">
                  <a16:creationId xmlns="" xmlns:a16="http://schemas.microsoft.com/office/drawing/2014/main" id="{D2A55855-B5DC-CAD4-E6F6-BC1ABAE5E3A5}"/>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 xmlns:a16="http://schemas.microsoft.com/office/drawing/2014/main" id="{B521CE2C-F458-53E6-15A4-3DDF32EA6741}"/>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pPr rtl="0"/>
              <a:t>30/10/2025</a:t>
            </a:fld>
            <a:endParaRPr lang="it-IT" noProof="0" dirty="0"/>
          </a:p>
        </p:txBody>
      </p:sp>
      <p:sp>
        <p:nvSpPr>
          <p:cNvPr id="11" name="Segnaposto piè di pagina 10">
            <a:extLst>
              <a:ext uri="{FF2B5EF4-FFF2-40B4-BE49-F238E27FC236}">
                <a16:creationId xmlns=""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grpSp>
        <p:nvGrpSpPr>
          <p:cNvPr id="7" name="Gruppo 6">
            <a:extLst>
              <a:ext uri="{FF2B5EF4-FFF2-40B4-BE49-F238E27FC236}">
                <a16:creationId xmlns="" xmlns:a16="http://schemas.microsoft.com/office/drawing/2014/main" id="{7C265325-6F9C-85D0-B0E3-B67B79A71EFB}"/>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 xmlns:a16="http://schemas.microsoft.com/office/drawing/2014/main" id="{0F8495D8-D76B-C6E5-2386-59639E58D39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 xmlns:a16="http://schemas.microsoft.com/office/drawing/2014/main" id="{EE2559C6-9DA2-3A38-C40B-D414A5CFA47E}"/>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 xmlns:a16="http://schemas.microsoft.com/office/drawing/2014/main" id="{4AD1E231-96D8-8062-91A5-4288B1B3A5C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pPr rtl="0"/>
              <a:t>30/10/2025</a:t>
            </a:fld>
            <a:endParaRPr lang="it-IT" noProof="0" dirty="0"/>
          </a:p>
        </p:txBody>
      </p:sp>
      <p:sp>
        <p:nvSpPr>
          <p:cNvPr id="7" name="Segnaposto piè di pagina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grpSp>
        <p:nvGrpSpPr>
          <p:cNvPr id="3" name="Gruppo 2">
            <a:extLst>
              <a:ext uri="{FF2B5EF4-FFF2-40B4-BE49-F238E27FC236}">
                <a16:creationId xmlns="" xmlns:a16="http://schemas.microsoft.com/office/drawing/2014/main" id="{C3BF1989-943E-5095-52C1-5D54A4F57E6A}"/>
              </a:ext>
            </a:extLst>
          </p:cNvPr>
          <p:cNvGrpSpPr/>
          <p:nvPr userDrawn="1"/>
        </p:nvGrpSpPr>
        <p:grpSpPr>
          <a:xfrm>
            <a:off x="0" y="6133244"/>
            <a:ext cx="12192000" cy="714133"/>
            <a:chOff x="0" y="6133244"/>
            <a:chExt cx="12192000" cy="714133"/>
          </a:xfrm>
        </p:grpSpPr>
        <p:sp>
          <p:nvSpPr>
            <p:cNvPr id="4" name="Rettangolo 3">
              <a:extLst>
                <a:ext uri="{FF2B5EF4-FFF2-40B4-BE49-F238E27FC236}">
                  <a16:creationId xmlns="" xmlns:a16="http://schemas.microsoft.com/office/drawing/2014/main" id="{3DB00B3A-C73C-FEF7-D0EA-50032E3A0EDB}"/>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Rettangolo 4">
              <a:extLst>
                <a:ext uri="{FF2B5EF4-FFF2-40B4-BE49-F238E27FC236}">
                  <a16:creationId xmlns="" xmlns:a16="http://schemas.microsoft.com/office/drawing/2014/main" id="{1B142B75-6E1A-3326-7672-BF16E2BEC6CD}"/>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 xmlns:a16="http://schemas.microsoft.com/office/drawing/2014/main" id="{1CDA020C-77E6-4573-D69A-C399851DF6E8}"/>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20" name="Gruppo 19">
            <a:extLst>
              <a:ext uri="{FF2B5EF4-FFF2-40B4-BE49-F238E27FC236}">
                <a16:creationId xmlns="" xmlns:a16="http://schemas.microsoft.com/office/drawing/2014/main" id="{19B7BF6A-3EF9-279C-05CD-62BA2EE27242}"/>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 xmlns:a16="http://schemas.microsoft.com/office/drawing/2014/main" id="{D1867750-EA89-EFEA-40CB-4FA8E18FEF5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2" name="Immagine 11">
              <a:extLst>
                <a:ext uri="{FF2B5EF4-FFF2-40B4-BE49-F238E27FC236}">
                  <a16:creationId xmlns="" xmlns:a16="http://schemas.microsoft.com/office/drawing/2014/main" id="{5C1440DD-F731-6E48-65CC-2D288A20D26B}"/>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278417"/>
              <a:ext cx="12192000" cy="568960"/>
            </a:xfrm>
            <a:prstGeom prst="rect">
              <a:avLst/>
            </a:prstGeom>
          </p:spPr>
        </p:pic>
      </p:grpSp>
      <p:grpSp>
        <p:nvGrpSpPr>
          <p:cNvPr id="19" name="Gruppo 18">
            <a:extLst>
              <a:ext uri="{FF2B5EF4-FFF2-40B4-BE49-F238E27FC236}">
                <a16:creationId xmlns="" xmlns:a16="http://schemas.microsoft.com/office/drawing/2014/main" id="{6C7DC939-7217-A60C-AAE6-CFC9326765EE}"/>
              </a:ext>
            </a:extLst>
          </p:cNvPr>
          <p:cNvGrpSpPr/>
          <p:nvPr userDrawn="1"/>
        </p:nvGrpSpPr>
        <p:grpSpPr>
          <a:xfrm>
            <a:off x="8166735" y="10623"/>
            <a:ext cx="2857500" cy="6119550"/>
            <a:chOff x="4425159" y="10623"/>
            <a:chExt cx="2857500" cy="6119550"/>
          </a:xfrm>
        </p:grpSpPr>
        <p:sp>
          <p:nvSpPr>
            <p:cNvPr id="6" name="Parallelogramma 14">
              <a:extLst>
                <a:ext uri="{FF2B5EF4-FFF2-40B4-BE49-F238E27FC236}">
                  <a16:creationId xmlns="" xmlns:a16="http://schemas.microsoft.com/office/drawing/2014/main" id="{AF082EE3-41AA-4817-A1CC-C33DDB8F675F}"/>
                </a:ext>
              </a:extLst>
            </p:cNvPr>
            <p:cNvSpPr/>
            <p:nvPr userDrawn="1"/>
          </p:nvSpPr>
          <p:spPr>
            <a:xfrm>
              <a:off x="4425159" y="10623"/>
              <a:ext cx="2857500" cy="611955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8" name="Immagine 17">
              <a:extLst>
                <a:ext uri="{FF2B5EF4-FFF2-40B4-BE49-F238E27FC236}">
                  <a16:creationId xmlns="" xmlns:a16="http://schemas.microsoft.com/office/drawing/2014/main" id="{DCCC9D6E-2F2B-2AA8-15B1-DBEAB565E167}"/>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a:stretch/>
          </p:blipFill>
          <p:spPr>
            <a:xfrm>
              <a:off x="4425164" y="580196"/>
              <a:ext cx="2831281" cy="4929684"/>
            </a:xfrm>
            <a:prstGeom prst="rect">
              <a:avLst/>
            </a:prstGeom>
          </p:spPr>
        </p:pic>
      </p:grpSp>
    </p:spTree>
    <p:extLst>
      <p:ext uri="{BB962C8B-B14F-4D97-AF65-F5344CB8AC3E}">
        <p14:creationId xmlns=""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pPr rtl="0"/>
              <a:t>30/10/2025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8" name="Rettangolo 7">
            <a:extLst>
              <a:ext uri="{FF2B5EF4-FFF2-40B4-BE49-F238E27FC236}">
                <a16:creationId xmlns=""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2" name="Gruppo 11">
            <a:extLst>
              <a:ext uri="{FF2B5EF4-FFF2-40B4-BE49-F238E27FC236}">
                <a16:creationId xmlns="" xmlns:a16="http://schemas.microsoft.com/office/drawing/2014/main" id="{E5BF0961-A70C-D79A-DF8E-DE4FF7A0A45D}"/>
              </a:ext>
            </a:extLst>
          </p:cNvPr>
          <p:cNvGrpSpPr/>
          <p:nvPr userDrawn="1"/>
        </p:nvGrpSpPr>
        <p:grpSpPr>
          <a:xfrm>
            <a:off x="8166735" y="10622"/>
            <a:ext cx="2857500" cy="6847377"/>
            <a:chOff x="8166735" y="10622"/>
            <a:chExt cx="2857500" cy="6847377"/>
          </a:xfrm>
        </p:grpSpPr>
        <p:sp>
          <p:nvSpPr>
            <p:cNvPr id="9" name="Parallelogramma 14">
              <a:extLst>
                <a:ext uri="{FF2B5EF4-FFF2-40B4-BE49-F238E27FC236}">
                  <a16:creationId xmlns="" xmlns:a16="http://schemas.microsoft.com/office/drawing/2014/main" id="{F0532277-D603-17CA-7706-8AFB3C60BD4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0" name="Immagine 9">
              <a:extLst>
                <a:ext uri="{FF2B5EF4-FFF2-40B4-BE49-F238E27FC236}">
                  <a16:creationId xmlns="" xmlns:a16="http://schemas.microsoft.com/office/drawing/2014/main" id="{D65EBDA1-EBE9-0CCF-A58A-C842DB8BEEBA}"/>
                </a:ext>
              </a:extLst>
            </p:cNvPr>
            <p:cNvPicPr>
              <a:picLocks noChangeAspect="1"/>
            </p:cNvPicPr>
            <p:nvPr userDrawn="1"/>
          </p:nvPicPr>
          <p:blipFill>
            <a:blip r:embed="rId23" cstate="print">
              <a:extLst>
                <a:ext uri="{28A0092B-C50C-407E-A947-70E740481C1C}">
                  <a14:useLocalDpi xmlns="" xmlns:a14="http://schemas.microsoft.com/office/drawing/2010/main" val="0"/>
                </a:ext>
              </a:extLst>
            </a:blip>
            <a:srcRect/>
            <a:stretch/>
          </p:blipFill>
          <p:spPr>
            <a:xfrm>
              <a:off x="8166740" y="580196"/>
              <a:ext cx="2831281" cy="4929684"/>
            </a:xfrm>
            <a:prstGeom prst="rect">
              <a:avLst/>
            </a:prstGeom>
          </p:spPr>
        </p:pic>
      </p:grpSp>
    </p:spTree>
    <p:extLst>
      <p:ext uri="{BB962C8B-B14F-4D97-AF65-F5344CB8AC3E}">
        <p14:creationId xmlns=""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8" r:id="rId21"/>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0.png"/><Relationship Id="rId7" Type="http://schemas.openxmlformats.org/officeDocument/2006/relationships/image" Target="../media/image51.jpe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7F1CCB64-8231-435F-87C9-78C908E39380}"/>
              </a:ext>
            </a:extLst>
          </p:cNvPr>
          <p:cNvSpPr>
            <a:spLocks noGrp="1"/>
          </p:cNvSpPr>
          <p:nvPr>
            <p:ph type="ctrTitle"/>
          </p:nvPr>
        </p:nvSpPr>
        <p:spPr>
          <a:xfrm>
            <a:off x="6629400" y="758952"/>
            <a:ext cx="4526280" cy="2806369"/>
          </a:xfrm>
        </p:spPr>
        <p:txBody>
          <a:bodyPr>
            <a:normAutofit/>
          </a:bodyPr>
          <a:lstStyle/>
          <a:p>
            <a:r>
              <a:rPr lang="it-IT" sz="4000" dirty="0">
                <a:solidFill>
                  <a:srgbClr val="304297"/>
                </a:solidFill>
              </a:rPr>
              <a:t>TRATTAMENTO DEL WEIGHT REGAIN CON AGONISTI DELLE INCRETINE</a:t>
            </a:r>
          </a:p>
        </p:txBody>
      </p:sp>
      <p:sp>
        <p:nvSpPr>
          <p:cNvPr id="6" name="Sottotitolo 3">
            <a:extLst>
              <a:ext uri="{FF2B5EF4-FFF2-40B4-BE49-F238E27FC236}">
                <a16:creationId xmlns="" xmlns:a16="http://schemas.microsoft.com/office/drawing/2014/main" id="{321B9398-9FF5-49F9-8EA1-9393C2C64425}"/>
              </a:ext>
            </a:extLst>
          </p:cNvPr>
          <p:cNvSpPr txBox="1">
            <a:spLocks/>
          </p:cNvSpPr>
          <p:nvPr/>
        </p:nvSpPr>
        <p:spPr>
          <a:xfrm>
            <a:off x="5155095" y="4153975"/>
            <a:ext cx="6969171" cy="127965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None/>
              <a:defRPr sz="2400" kern="1200" cap="all" spc="200" baseline="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
                <a:schemeClr val="accent1"/>
              </a:buClr>
              <a:buFont typeface="Wingdings" panose="05000000000000000000" pitchFamily="2"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spcBef>
                <a:spcPts val="0"/>
              </a:spcBef>
              <a:spcAft>
                <a:spcPts val="0"/>
              </a:spcAft>
            </a:pPr>
            <a:r>
              <a:rPr lang="it-IT" sz="2200" b="1" dirty="0">
                <a:solidFill>
                  <a:srgbClr val="E79130"/>
                </a:solidFill>
              </a:rPr>
              <a:t>Esmeralda </a:t>
            </a:r>
            <a:r>
              <a:rPr lang="it-IT" sz="2200" b="1" dirty="0" err="1">
                <a:solidFill>
                  <a:srgbClr val="E79130"/>
                </a:solidFill>
              </a:rPr>
              <a:t>capristo</a:t>
            </a:r>
            <a:endParaRPr lang="it-IT" sz="2200" b="1" dirty="0">
              <a:solidFill>
                <a:srgbClr val="E79130"/>
              </a:solidFill>
            </a:endParaRPr>
          </a:p>
          <a:p>
            <a:pPr algn="ctr">
              <a:spcBef>
                <a:spcPts val="0"/>
              </a:spcBef>
              <a:spcAft>
                <a:spcPts val="0"/>
              </a:spcAft>
            </a:pPr>
            <a:r>
              <a:rPr lang="it-IT" sz="2200" b="1" cap="none" dirty="0">
                <a:solidFill>
                  <a:srgbClr val="E79130"/>
                </a:solidFill>
              </a:rPr>
              <a:t>Direttore UOS </a:t>
            </a:r>
            <a:r>
              <a:rPr lang="it-IT" sz="2200" b="1" cap="none" dirty="0" smtClean="0">
                <a:solidFill>
                  <a:srgbClr val="E79130"/>
                </a:solidFill>
              </a:rPr>
              <a:t>di </a:t>
            </a:r>
            <a:r>
              <a:rPr lang="it-IT" sz="2200" b="1" cap="none" dirty="0">
                <a:solidFill>
                  <a:srgbClr val="E79130"/>
                </a:solidFill>
              </a:rPr>
              <a:t>Medicina della grande Obesità</a:t>
            </a:r>
          </a:p>
          <a:p>
            <a:pPr algn="ctr">
              <a:spcBef>
                <a:spcPts val="0"/>
              </a:spcBef>
              <a:spcAft>
                <a:spcPts val="0"/>
              </a:spcAft>
            </a:pPr>
            <a:r>
              <a:rPr lang="it-IT" sz="2200" b="1" cap="none" dirty="0">
                <a:solidFill>
                  <a:srgbClr val="E79130"/>
                </a:solidFill>
              </a:rPr>
              <a:t>Fondazione Policlinico Universitario A. Gemelli IRCCS – ROMA</a:t>
            </a:r>
          </a:p>
          <a:p>
            <a:pPr algn="ctr">
              <a:spcBef>
                <a:spcPts val="0"/>
              </a:spcBef>
              <a:spcAft>
                <a:spcPts val="0"/>
              </a:spcAft>
            </a:pPr>
            <a:r>
              <a:rPr lang="it-IT" sz="2200" b="1" cap="none" dirty="0">
                <a:solidFill>
                  <a:srgbClr val="E79130"/>
                </a:solidFill>
              </a:rPr>
              <a:t>esmeralda.capristo@unicatt.it</a:t>
            </a:r>
          </a:p>
        </p:txBody>
      </p:sp>
      <p:sp>
        <p:nvSpPr>
          <p:cNvPr id="7" name="CasellaDiTesto 6">
            <a:extLst>
              <a:ext uri="{FF2B5EF4-FFF2-40B4-BE49-F238E27FC236}">
                <a16:creationId xmlns="" xmlns:a16="http://schemas.microsoft.com/office/drawing/2014/main" id="{DE7C14CD-3E5D-4FD5-BACC-177245DBAA15}"/>
              </a:ext>
            </a:extLst>
          </p:cNvPr>
          <p:cNvSpPr txBox="1"/>
          <p:nvPr/>
        </p:nvSpPr>
        <p:spPr>
          <a:xfrm>
            <a:off x="4689918" y="5207739"/>
            <a:ext cx="7561974" cy="523220"/>
          </a:xfrm>
          <a:prstGeom prst="rect">
            <a:avLst/>
          </a:prstGeom>
          <a:noFill/>
        </p:spPr>
        <p:txBody>
          <a:bodyPr wrap="square" rtlCol="0">
            <a:spAutoFit/>
          </a:bodyPr>
          <a:lstStyle/>
          <a:p>
            <a:pPr algn="ctr"/>
            <a:endParaRPr lang="en-US" sz="2800" b="1" i="1" dirty="0">
              <a:solidFill>
                <a:srgbClr val="FFC000"/>
              </a:solidFill>
              <a:cs typeface="Times New Roman" pitchFamily="18" charset="0"/>
            </a:endParaRPr>
          </a:p>
        </p:txBody>
      </p:sp>
    </p:spTree>
    <p:extLst>
      <p:ext uri="{BB962C8B-B14F-4D97-AF65-F5344CB8AC3E}">
        <p14:creationId xmlns="" xmlns:p14="http://schemas.microsoft.com/office/powerpoint/2010/main" val="47115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print"/>
          <a:srcRect/>
          <a:stretch>
            <a:fillRect/>
          </a:stretch>
        </p:blipFill>
        <p:spPr bwMode="auto">
          <a:xfrm>
            <a:off x="0" y="0"/>
            <a:ext cx="6069013" cy="10572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8056" y="1110443"/>
            <a:ext cx="4673601" cy="4283049"/>
          </a:xfrm>
          <a:prstGeom prst="rect">
            <a:avLst/>
          </a:prstGeom>
          <a:noFill/>
          <a:ln w="9525">
            <a:noFill/>
            <a:miter lim="800000"/>
            <a:headEnd/>
            <a:tailEnd/>
          </a:ln>
          <a:effectLst/>
        </p:spPr>
      </p:pic>
      <p:sp>
        <p:nvSpPr>
          <p:cNvPr id="6" name="Rettangolo 5"/>
          <p:cNvSpPr/>
          <p:nvPr/>
        </p:nvSpPr>
        <p:spPr>
          <a:xfrm>
            <a:off x="14514" y="5392455"/>
            <a:ext cx="6950108" cy="307777"/>
          </a:xfrm>
          <a:prstGeom prst="rect">
            <a:avLst/>
          </a:prstGeom>
        </p:spPr>
        <p:txBody>
          <a:bodyPr wrap="none">
            <a:spAutoFit/>
          </a:bodyPr>
          <a:lstStyle/>
          <a:p>
            <a:r>
              <a:rPr lang="en-US" sz="1400" i="1" dirty="0" smtClean="0">
                <a:latin typeface="Times New Roman" panose="02020603050405020304" pitchFamily="18" charset="0"/>
                <a:cs typeface="Times New Roman" panose="02020603050405020304" pitchFamily="18" charset="0"/>
              </a:rPr>
              <a:t>AGB: Adjustable gastric binding; SG, sleeve </a:t>
            </a:r>
            <a:r>
              <a:rPr lang="en-US" sz="1400" i="1" dirty="0" err="1" smtClean="0">
                <a:latin typeface="Times New Roman" panose="02020603050405020304" pitchFamily="18" charset="0"/>
                <a:cs typeface="Times New Roman" panose="02020603050405020304" pitchFamily="18" charset="0"/>
              </a:rPr>
              <a:t>gastrectomy</a:t>
            </a:r>
            <a:r>
              <a:rPr lang="en-US" sz="1400" i="1" dirty="0" smtClean="0">
                <a:latin typeface="Times New Roman" panose="02020603050405020304" pitchFamily="18" charset="0"/>
                <a:cs typeface="Times New Roman" panose="02020603050405020304" pitchFamily="18" charset="0"/>
              </a:rPr>
              <a:t>; MBS: Metabolic bariatric surgery. </a:t>
            </a:r>
            <a:endParaRPr lang="it-IT" sz="1400" dirty="0"/>
          </a:p>
        </p:txBody>
      </p:sp>
      <p:pic>
        <p:nvPicPr>
          <p:cNvPr id="1030" name="Picture 6"/>
          <p:cNvPicPr>
            <a:picLocks noChangeAspect="1" noChangeArrowheads="1"/>
          </p:cNvPicPr>
          <p:nvPr/>
        </p:nvPicPr>
        <p:blipFill>
          <a:blip r:embed="rId4" cstate="print"/>
          <a:srcRect/>
          <a:stretch>
            <a:fillRect/>
          </a:stretch>
        </p:blipFill>
        <p:spPr bwMode="auto">
          <a:xfrm>
            <a:off x="7487359" y="72571"/>
            <a:ext cx="4378530" cy="2989942"/>
          </a:xfrm>
          <a:prstGeom prst="rect">
            <a:avLst/>
          </a:prstGeom>
          <a:noFill/>
          <a:ln w="9525">
            <a:noFill/>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0" y="5730422"/>
            <a:ext cx="2483341" cy="45339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7386409" y="3074984"/>
            <a:ext cx="4507847" cy="3035526"/>
          </a:xfrm>
          <a:prstGeom prst="rect">
            <a:avLst/>
          </a:prstGeom>
          <a:noFill/>
          <a:ln w="9525">
            <a:noFill/>
            <a:miter lim="800000"/>
            <a:headEnd/>
            <a:tailEnd/>
          </a:ln>
          <a:effectLst/>
        </p:spPr>
      </p:pic>
      <p:sp>
        <p:nvSpPr>
          <p:cNvPr id="8" name="Ovale 7"/>
          <p:cNvSpPr/>
          <p:nvPr/>
        </p:nvSpPr>
        <p:spPr>
          <a:xfrm>
            <a:off x="27296" y="3684896"/>
            <a:ext cx="696036" cy="5732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2122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96440" y="0"/>
            <a:ext cx="7812087" cy="100965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7944802" y="5897880"/>
            <a:ext cx="4247198" cy="198120"/>
          </a:xfrm>
          <a:prstGeom prst="rect">
            <a:avLst/>
          </a:prstGeom>
          <a:noFill/>
          <a:ln w="9525">
            <a:noFill/>
            <a:miter lim="800000"/>
            <a:headEnd/>
            <a:tailEnd/>
          </a:ln>
          <a:effectLst/>
        </p:spPr>
      </p:pic>
      <p:sp>
        <p:nvSpPr>
          <p:cNvPr id="4" name="Rettangolo 3"/>
          <p:cNvSpPr/>
          <p:nvPr/>
        </p:nvSpPr>
        <p:spPr>
          <a:xfrm>
            <a:off x="228599" y="1177558"/>
            <a:ext cx="11498943" cy="1015663"/>
          </a:xfrm>
          <a:prstGeom prst="rect">
            <a:avLst/>
          </a:prstGeom>
        </p:spPr>
        <p:txBody>
          <a:bodyPr wrap="square">
            <a:spAutoFit/>
          </a:bodyPr>
          <a:lstStyle/>
          <a:p>
            <a:r>
              <a:rPr lang="en-US" sz="2000" dirty="0" smtClean="0">
                <a:latin typeface="Times New Roman" pitchFamily="18" charset="0"/>
                <a:cs typeface="Times New Roman" pitchFamily="18" charset="0"/>
              </a:rPr>
              <a:t>N= 132 subjects, who achieved </a:t>
            </a:r>
            <a:r>
              <a:rPr lang="en-US" sz="2000" u="sng" dirty="0" smtClean="0">
                <a:latin typeface="Times New Roman" pitchFamily="18" charset="0"/>
                <a:cs typeface="Times New Roman" pitchFamily="18" charset="0"/>
              </a:rPr>
              <a:t>&gt;</a:t>
            </a:r>
            <a:r>
              <a:rPr lang="en-US" sz="2000" dirty="0" smtClean="0">
                <a:latin typeface="Times New Roman" pitchFamily="18" charset="0"/>
                <a:cs typeface="Times New Roman" pitchFamily="18" charset="0"/>
              </a:rPr>
              <a:t> 25% total body weight loss (TBWL) status-post-RYGB and regained </a:t>
            </a:r>
            <a:r>
              <a:rPr lang="en-US" sz="2000" u="sng" dirty="0" smtClean="0">
                <a:latin typeface="Times New Roman" pitchFamily="18" charset="0"/>
                <a:cs typeface="Times New Roman" pitchFamily="18" charset="0"/>
              </a:rPr>
              <a:t>&gt;</a:t>
            </a:r>
            <a:r>
              <a:rPr lang="en-US" sz="2000" dirty="0" smtClean="0">
                <a:latin typeface="Times New Roman" pitchFamily="18" charset="0"/>
                <a:cs typeface="Times New Roman" pitchFamily="18" charset="0"/>
              </a:rPr>
              <a:t> 10% TBWL after reaching nadir weight, 18–120 months post-RYGB were randomized to receive </a:t>
            </a:r>
            <a:r>
              <a:rPr lang="en-US" sz="2000" dirty="0" err="1" smtClean="0">
                <a:latin typeface="Times New Roman" pitchFamily="18" charset="0"/>
                <a:cs typeface="Times New Roman" pitchFamily="18" charset="0"/>
              </a:rPr>
              <a:t>liraglutide</a:t>
            </a:r>
            <a:r>
              <a:rPr lang="en-US" sz="2000" dirty="0" smtClean="0">
                <a:latin typeface="Times New Roman" pitchFamily="18" charset="0"/>
                <a:cs typeface="Times New Roman" pitchFamily="18" charset="0"/>
              </a:rPr>
              <a:t> 3.0 mg/d (n = 89) or placebo (n = 43) with lifestyle counseling regularly for 56 weeks. </a:t>
            </a:r>
            <a:endParaRPr lang="it-IT" sz="20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cstate="print"/>
          <a:srcRect/>
          <a:stretch>
            <a:fillRect/>
          </a:stretch>
        </p:blipFill>
        <p:spPr bwMode="auto">
          <a:xfrm>
            <a:off x="6207534" y="2353305"/>
            <a:ext cx="5796873" cy="3379838"/>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cstate="print"/>
          <a:srcRect/>
          <a:stretch>
            <a:fillRect/>
          </a:stretch>
        </p:blipFill>
        <p:spPr bwMode="auto">
          <a:xfrm>
            <a:off x="72570" y="2194831"/>
            <a:ext cx="5965371" cy="3510271"/>
          </a:xfrm>
          <a:prstGeom prst="rect">
            <a:avLst/>
          </a:prstGeom>
          <a:noFill/>
          <a:ln w="9525">
            <a:noFill/>
            <a:miter lim="800000"/>
            <a:headEnd/>
            <a:tailEnd/>
          </a:ln>
          <a:effectLst/>
        </p:spPr>
      </p:pic>
    </p:spTree>
    <p:extLst>
      <p:ext uri="{BB962C8B-B14F-4D97-AF65-F5344CB8AC3E}">
        <p14:creationId xmlns="" xmlns:p14="http://schemas.microsoft.com/office/powerpoint/2010/main" val="221225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7611C878-E5A4-4198-894A-43D48EC61B0B}"/>
              </a:ext>
            </a:extLst>
          </p:cNvPr>
          <p:cNvPicPr>
            <a:picLocks noChangeAspect="1"/>
          </p:cNvPicPr>
          <p:nvPr/>
        </p:nvPicPr>
        <p:blipFill>
          <a:blip r:embed="rId3" cstate="print"/>
          <a:stretch>
            <a:fillRect/>
          </a:stretch>
        </p:blipFill>
        <p:spPr>
          <a:xfrm>
            <a:off x="-1" y="169917"/>
            <a:ext cx="5292135" cy="1115543"/>
          </a:xfrm>
          <a:prstGeom prst="rect">
            <a:avLst/>
          </a:prstGeom>
        </p:spPr>
      </p:pic>
      <p:sp>
        <p:nvSpPr>
          <p:cNvPr id="3" name="CasellaDiTesto 2">
            <a:extLst>
              <a:ext uri="{FF2B5EF4-FFF2-40B4-BE49-F238E27FC236}">
                <a16:creationId xmlns="" xmlns:a16="http://schemas.microsoft.com/office/drawing/2014/main" id="{99A82CA7-EAE8-40FB-B0B7-CFAA6CE8D4E8}"/>
              </a:ext>
            </a:extLst>
          </p:cNvPr>
          <p:cNvSpPr txBox="1"/>
          <p:nvPr/>
        </p:nvSpPr>
        <p:spPr>
          <a:xfrm>
            <a:off x="8813648" y="5854409"/>
            <a:ext cx="3219326" cy="307777"/>
          </a:xfrm>
          <a:prstGeom prst="rect">
            <a:avLst/>
          </a:prstGeom>
          <a:noFill/>
        </p:spPr>
        <p:txBody>
          <a:bodyPr wrap="square">
            <a:spAutoFit/>
          </a:bodyPr>
          <a:lstStyle/>
          <a:p>
            <a:r>
              <a:rPr lang="it-IT" sz="1400" i="1" dirty="0" err="1">
                <a:latin typeface="Times New Roman" panose="02020603050405020304" pitchFamily="18" charset="0"/>
                <a:cs typeface="Times New Roman" panose="02020603050405020304" pitchFamily="18" charset="0"/>
              </a:rPr>
              <a:t>Miras</a:t>
            </a:r>
            <a:r>
              <a:rPr lang="it-IT" sz="1400" i="1" dirty="0">
                <a:latin typeface="Times New Roman" panose="02020603050405020304" pitchFamily="18" charset="0"/>
                <a:cs typeface="Times New Roman" panose="02020603050405020304" pitchFamily="18" charset="0"/>
              </a:rPr>
              <a:t> AD, et al. Lancet 2019</a:t>
            </a:r>
            <a:r>
              <a:rPr lang="it-IT" sz="1400" b="0" i="1" dirty="0">
                <a:effectLst/>
                <a:latin typeface="Times New Roman" panose="02020603050405020304" pitchFamily="18" charset="0"/>
                <a:cs typeface="Times New Roman" panose="02020603050405020304" pitchFamily="18" charset="0"/>
              </a:rPr>
              <a:t>;7:549-59</a:t>
            </a:r>
            <a:r>
              <a:rPr lang="it-IT" sz="1400" i="1" dirty="0">
                <a:latin typeface="Times New Roman" panose="02020603050405020304" pitchFamily="18" charset="0"/>
                <a:cs typeface="Times New Roman" panose="02020603050405020304" pitchFamily="18" charset="0"/>
              </a:rPr>
              <a:t>.</a:t>
            </a:r>
          </a:p>
        </p:txBody>
      </p:sp>
      <p:grpSp>
        <p:nvGrpSpPr>
          <p:cNvPr id="6" name="Gruppo 5">
            <a:extLst>
              <a:ext uri="{FF2B5EF4-FFF2-40B4-BE49-F238E27FC236}">
                <a16:creationId xmlns="" xmlns:a16="http://schemas.microsoft.com/office/drawing/2014/main" id="{AEDF434B-D554-4AB2-8C40-397080F28242}"/>
              </a:ext>
            </a:extLst>
          </p:cNvPr>
          <p:cNvGrpSpPr/>
          <p:nvPr/>
        </p:nvGrpSpPr>
        <p:grpSpPr>
          <a:xfrm>
            <a:off x="5919057" y="346201"/>
            <a:ext cx="5340165" cy="5454028"/>
            <a:chOff x="728942" y="1694074"/>
            <a:chExt cx="4264399" cy="4801247"/>
          </a:xfrm>
        </p:grpSpPr>
        <p:pic>
          <p:nvPicPr>
            <p:cNvPr id="4" name="Immagine 3">
              <a:extLst>
                <a:ext uri="{FF2B5EF4-FFF2-40B4-BE49-F238E27FC236}">
                  <a16:creationId xmlns="" xmlns:a16="http://schemas.microsoft.com/office/drawing/2014/main" id="{243B9D90-6D1C-48D1-8C5D-73D011AC82E5}"/>
                </a:ext>
              </a:extLst>
            </p:cNvPr>
            <p:cNvPicPr>
              <a:picLocks noChangeAspect="1"/>
            </p:cNvPicPr>
            <p:nvPr/>
          </p:nvPicPr>
          <p:blipFill>
            <a:blip r:embed="rId4" cstate="print"/>
            <a:stretch>
              <a:fillRect/>
            </a:stretch>
          </p:blipFill>
          <p:spPr>
            <a:xfrm>
              <a:off x="728942" y="1694074"/>
              <a:ext cx="4264399" cy="4801247"/>
            </a:xfrm>
            <a:prstGeom prst="rect">
              <a:avLst/>
            </a:prstGeom>
          </p:spPr>
        </p:pic>
        <p:sp>
          <p:nvSpPr>
            <p:cNvPr id="5" name="Rettangolo 4">
              <a:extLst>
                <a:ext uri="{FF2B5EF4-FFF2-40B4-BE49-F238E27FC236}">
                  <a16:creationId xmlns="" xmlns:a16="http://schemas.microsoft.com/office/drawing/2014/main" id="{615B1597-16F8-4B94-A9B4-3B967FB03BD9}"/>
                </a:ext>
              </a:extLst>
            </p:cNvPr>
            <p:cNvSpPr/>
            <p:nvPr/>
          </p:nvSpPr>
          <p:spPr>
            <a:xfrm>
              <a:off x="1264024" y="4034118"/>
              <a:ext cx="170329"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CasellaDiTesto 9">
            <a:extLst>
              <a:ext uri="{FF2B5EF4-FFF2-40B4-BE49-F238E27FC236}">
                <a16:creationId xmlns="" xmlns:a16="http://schemas.microsoft.com/office/drawing/2014/main" id="{94A84792-7293-4C41-A76E-D1386DC54CB8}"/>
              </a:ext>
            </a:extLst>
          </p:cNvPr>
          <p:cNvSpPr txBox="1"/>
          <p:nvPr/>
        </p:nvSpPr>
        <p:spPr>
          <a:xfrm>
            <a:off x="0" y="5423569"/>
            <a:ext cx="5817692" cy="738664"/>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Data are means, with error bars representing 95% CIs. The p values are for change from baseline (mixed-model repeated-measures analysis, with type of surgery taken into account as covariate).</a:t>
            </a:r>
            <a:endParaRPr lang="it-IT"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3584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 xmlns:a16="http://schemas.microsoft.com/office/drawing/2014/main" id="{6E360378-1330-4C3E-82F1-9799D5CABE15}"/>
              </a:ext>
            </a:extLst>
          </p:cNvPr>
          <p:cNvSpPr txBox="1"/>
          <p:nvPr/>
        </p:nvSpPr>
        <p:spPr>
          <a:xfrm>
            <a:off x="8571914" y="5887640"/>
            <a:ext cx="4401671" cy="307777"/>
          </a:xfrm>
          <a:prstGeom prst="rect">
            <a:avLst/>
          </a:prstGeom>
          <a:noFill/>
        </p:spPr>
        <p:txBody>
          <a:bodyPr wrap="square">
            <a:spAutoFit/>
          </a:bodyPr>
          <a:lstStyle/>
          <a:p>
            <a:r>
              <a:rPr lang="pt-BR" sz="1400" i="1" dirty="0">
                <a:latin typeface="Times New Roman" panose="02020603050405020304" pitchFamily="18" charset="0"/>
                <a:cs typeface="Times New Roman" panose="02020603050405020304" pitchFamily="18" charset="0"/>
              </a:rPr>
              <a:t>MOK J, et al. JAMA Surg 2023;158:1003-11.</a:t>
            </a:r>
            <a:endParaRPr lang="it-IT" sz="1400" i="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 xmlns:a16="http://schemas.microsoft.com/office/drawing/2014/main" id="{F16353F3-38B4-410C-9B98-47DE5890A9D7}"/>
              </a:ext>
            </a:extLst>
          </p:cNvPr>
          <p:cNvSpPr txBox="1"/>
          <p:nvPr/>
        </p:nvSpPr>
        <p:spPr>
          <a:xfrm>
            <a:off x="182840" y="874580"/>
            <a:ext cx="5622873" cy="923330"/>
          </a:xfrm>
          <a:prstGeom prst="rect">
            <a:avLst/>
          </a:prstGeom>
          <a:noFill/>
        </p:spPr>
        <p:txBody>
          <a:bodyPr wrap="square">
            <a:spAutoFit/>
          </a:bodyPr>
          <a:lstStyle/>
          <a:p>
            <a:pPr algn="ctr"/>
            <a:r>
              <a:rPr lang="en-US" i="1" dirty="0">
                <a:latin typeface="Times New Roman" pitchFamily="18" charset="0"/>
                <a:cs typeface="Times New Roman" pitchFamily="18" charset="0"/>
              </a:rPr>
              <a:t>Poor weight loss </a:t>
            </a:r>
            <a:r>
              <a:rPr lang="en-US" i="1" dirty="0" smtClean="0">
                <a:latin typeface="Times New Roman" pitchFamily="18" charset="0"/>
                <a:cs typeface="Times New Roman" pitchFamily="18" charset="0"/>
              </a:rPr>
              <a:t>( </a:t>
            </a:r>
            <a:r>
              <a:rPr lang="en-US" i="1" u="sng" dirty="0" smtClean="0">
                <a:latin typeface="Times New Roman" pitchFamily="18" charset="0"/>
                <a:cs typeface="Times New Roman" pitchFamily="18" charset="0"/>
              </a:rPr>
              <a:t>&lt;</a:t>
            </a:r>
            <a:r>
              <a:rPr lang="en-US" i="1" dirty="0" smtClean="0">
                <a:latin typeface="Times New Roman" pitchFamily="18" charset="0"/>
                <a:cs typeface="Times New Roman" pitchFamily="18" charset="0"/>
              </a:rPr>
              <a:t> 20% total body weight loss from the day of surgery) is </a:t>
            </a:r>
            <a:r>
              <a:rPr lang="en-US" i="1" dirty="0">
                <a:latin typeface="Times New Roman" pitchFamily="18" charset="0"/>
                <a:cs typeface="Times New Roman" pitchFamily="18" charset="0"/>
              </a:rPr>
              <a:t>associated with lower circulating levels of glucagon-like peptide-1 (GLP-1)</a:t>
            </a:r>
            <a:endParaRPr lang="it-IT" i="1" dirty="0">
              <a:latin typeface="Times New Roman" pitchFamily="18" charset="0"/>
              <a:cs typeface="Times New Roman" pitchFamily="18" charset="0"/>
            </a:endParaRPr>
          </a:p>
        </p:txBody>
      </p:sp>
      <p:pic>
        <p:nvPicPr>
          <p:cNvPr id="7" name="Immagine 6">
            <a:extLst>
              <a:ext uri="{FF2B5EF4-FFF2-40B4-BE49-F238E27FC236}">
                <a16:creationId xmlns="" xmlns:a16="http://schemas.microsoft.com/office/drawing/2014/main" id="{4E1760F5-424F-473E-A450-3F467DDD3E18}"/>
              </a:ext>
            </a:extLst>
          </p:cNvPr>
          <p:cNvPicPr>
            <a:picLocks noChangeAspect="1"/>
          </p:cNvPicPr>
          <p:nvPr/>
        </p:nvPicPr>
        <p:blipFill>
          <a:blip r:embed="rId3" cstate="print"/>
          <a:stretch>
            <a:fillRect/>
          </a:stretch>
        </p:blipFill>
        <p:spPr>
          <a:xfrm>
            <a:off x="68158" y="2381817"/>
            <a:ext cx="5800199" cy="3630266"/>
          </a:xfrm>
          <a:prstGeom prst="rect">
            <a:avLst/>
          </a:prstGeom>
        </p:spPr>
      </p:pic>
      <p:sp>
        <p:nvSpPr>
          <p:cNvPr id="8" name="CasellaDiTesto 7">
            <a:extLst>
              <a:ext uri="{FF2B5EF4-FFF2-40B4-BE49-F238E27FC236}">
                <a16:creationId xmlns="" xmlns:a16="http://schemas.microsoft.com/office/drawing/2014/main" id="{4E9DCC62-01A3-4C72-80CE-C8D76E115B71}"/>
              </a:ext>
            </a:extLst>
          </p:cNvPr>
          <p:cNvSpPr txBox="1"/>
          <p:nvPr/>
        </p:nvSpPr>
        <p:spPr>
          <a:xfrm>
            <a:off x="326276" y="1968622"/>
            <a:ext cx="5047129" cy="338554"/>
          </a:xfrm>
          <a:prstGeom prst="rect">
            <a:avLst/>
          </a:prstGeom>
          <a:noFill/>
        </p:spPr>
        <p:txBody>
          <a:bodyPr wrap="square">
            <a:spAutoFit/>
          </a:bodyPr>
          <a:lstStyle/>
          <a:p>
            <a:pPr algn="ctr"/>
            <a:r>
              <a:rPr lang="en-US" sz="1600" b="1" i="1" dirty="0">
                <a:solidFill>
                  <a:srgbClr val="C00000"/>
                </a:solidFill>
                <a:latin typeface="Times New Roman" panose="02020603050405020304" pitchFamily="18" charset="0"/>
                <a:cs typeface="Times New Roman" panose="02020603050405020304" pitchFamily="18" charset="0"/>
              </a:rPr>
              <a:t>Change in body weight from baseline</a:t>
            </a:r>
            <a:endParaRPr lang="it-IT" sz="1600" b="1" i="1" dirty="0">
              <a:solidFill>
                <a:srgbClr val="C00000"/>
              </a:solidFill>
              <a:latin typeface="Times New Roman" panose="02020603050405020304" pitchFamily="18" charset="0"/>
              <a:cs typeface="Times New Roman" panose="02020603050405020304" pitchFamily="18" charset="0"/>
            </a:endParaRPr>
          </a:p>
        </p:txBody>
      </p:sp>
      <p:pic>
        <p:nvPicPr>
          <p:cNvPr id="10" name="Immagine 9">
            <a:extLst>
              <a:ext uri="{FF2B5EF4-FFF2-40B4-BE49-F238E27FC236}">
                <a16:creationId xmlns="" xmlns:a16="http://schemas.microsoft.com/office/drawing/2014/main" id="{C00347A7-EDB2-429D-A0D5-4F4311B80B4A}"/>
              </a:ext>
            </a:extLst>
          </p:cNvPr>
          <p:cNvPicPr>
            <a:picLocks noChangeAspect="1"/>
          </p:cNvPicPr>
          <p:nvPr/>
        </p:nvPicPr>
        <p:blipFill>
          <a:blip r:embed="rId4" cstate="print"/>
          <a:stretch>
            <a:fillRect/>
          </a:stretch>
        </p:blipFill>
        <p:spPr>
          <a:xfrm>
            <a:off x="0" y="0"/>
            <a:ext cx="6049219" cy="752580"/>
          </a:xfrm>
          <a:prstGeom prst="rect">
            <a:avLst/>
          </a:prstGeom>
        </p:spPr>
      </p:pic>
      <p:grpSp>
        <p:nvGrpSpPr>
          <p:cNvPr id="2" name="Gruppo 13">
            <a:extLst>
              <a:ext uri="{FF2B5EF4-FFF2-40B4-BE49-F238E27FC236}">
                <a16:creationId xmlns="" xmlns:a16="http://schemas.microsoft.com/office/drawing/2014/main" id="{E787A85A-7358-41BC-936E-4639C14C0FED}"/>
              </a:ext>
            </a:extLst>
          </p:cNvPr>
          <p:cNvGrpSpPr/>
          <p:nvPr/>
        </p:nvGrpSpPr>
        <p:grpSpPr>
          <a:xfrm>
            <a:off x="7193395" y="134333"/>
            <a:ext cx="4444450" cy="5773388"/>
            <a:chOff x="7200704" y="782168"/>
            <a:chExt cx="4444450" cy="5773388"/>
          </a:xfrm>
        </p:grpSpPr>
        <p:pic>
          <p:nvPicPr>
            <p:cNvPr id="9" name="Immagine 8">
              <a:extLst>
                <a:ext uri="{FF2B5EF4-FFF2-40B4-BE49-F238E27FC236}">
                  <a16:creationId xmlns="" xmlns:a16="http://schemas.microsoft.com/office/drawing/2014/main" id="{5DC65C07-A603-46BC-B14D-E8E1D58A9AC9}"/>
                </a:ext>
              </a:extLst>
            </p:cNvPr>
            <p:cNvPicPr>
              <a:picLocks noChangeAspect="1"/>
            </p:cNvPicPr>
            <p:nvPr/>
          </p:nvPicPr>
          <p:blipFill>
            <a:blip r:embed="rId5" cstate="print"/>
            <a:stretch>
              <a:fillRect/>
            </a:stretch>
          </p:blipFill>
          <p:spPr>
            <a:xfrm>
              <a:off x="7200704" y="782168"/>
              <a:ext cx="4242769" cy="2815514"/>
            </a:xfrm>
            <a:prstGeom prst="rect">
              <a:avLst/>
            </a:prstGeom>
          </p:spPr>
        </p:pic>
        <p:pic>
          <p:nvPicPr>
            <p:cNvPr id="11" name="Immagine 10">
              <a:extLst>
                <a:ext uri="{FF2B5EF4-FFF2-40B4-BE49-F238E27FC236}">
                  <a16:creationId xmlns="" xmlns:a16="http://schemas.microsoft.com/office/drawing/2014/main" id="{378648EB-B14A-430C-B072-3BA36DF1B690}"/>
                </a:ext>
              </a:extLst>
            </p:cNvPr>
            <p:cNvPicPr>
              <a:picLocks noChangeAspect="1"/>
            </p:cNvPicPr>
            <p:nvPr/>
          </p:nvPicPr>
          <p:blipFill>
            <a:blip r:embed="rId6" cstate="print"/>
            <a:stretch>
              <a:fillRect/>
            </a:stretch>
          </p:blipFill>
          <p:spPr>
            <a:xfrm>
              <a:off x="7246200" y="3662983"/>
              <a:ext cx="4398954" cy="2892573"/>
            </a:xfrm>
            <a:prstGeom prst="rect">
              <a:avLst/>
            </a:prstGeom>
          </p:spPr>
        </p:pic>
        <p:sp>
          <p:nvSpPr>
            <p:cNvPr id="12" name="Rettangolo 11">
              <a:extLst>
                <a:ext uri="{FF2B5EF4-FFF2-40B4-BE49-F238E27FC236}">
                  <a16:creationId xmlns="" xmlns:a16="http://schemas.microsoft.com/office/drawing/2014/main" id="{579A755C-91A6-47DB-A39B-5B03F6F16B44}"/>
                </a:ext>
              </a:extLst>
            </p:cNvPr>
            <p:cNvSpPr/>
            <p:nvPr/>
          </p:nvSpPr>
          <p:spPr>
            <a:xfrm>
              <a:off x="7209669" y="782168"/>
              <a:ext cx="233757" cy="257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 xmlns:a16="http://schemas.microsoft.com/office/drawing/2014/main" id="{3563488C-E83F-416C-A1C8-44C2E8BCB7F8}"/>
                </a:ext>
              </a:extLst>
            </p:cNvPr>
            <p:cNvSpPr/>
            <p:nvPr/>
          </p:nvSpPr>
          <p:spPr>
            <a:xfrm>
              <a:off x="7227598" y="3641917"/>
              <a:ext cx="233757" cy="257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 xmlns:p14="http://schemas.microsoft.com/office/powerpoint/2010/main" val="6959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0" y="0"/>
            <a:ext cx="4607859" cy="1563139"/>
          </a:xfrm>
          <a:prstGeom prst="rect">
            <a:avLst/>
          </a:prstGeom>
        </p:spPr>
      </p:pic>
      <p:grpSp>
        <p:nvGrpSpPr>
          <p:cNvPr id="2" name="Gruppo 7"/>
          <p:cNvGrpSpPr/>
          <p:nvPr/>
        </p:nvGrpSpPr>
        <p:grpSpPr>
          <a:xfrm>
            <a:off x="0" y="1142000"/>
            <a:ext cx="11968175" cy="5070143"/>
            <a:chOff x="148044" y="2035734"/>
            <a:chExt cx="11530149" cy="4756074"/>
          </a:xfrm>
        </p:grpSpPr>
        <p:pic>
          <p:nvPicPr>
            <p:cNvPr id="5" name="Immagine 4"/>
            <p:cNvPicPr>
              <a:picLocks noChangeAspect="1"/>
            </p:cNvPicPr>
            <p:nvPr/>
          </p:nvPicPr>
          <p:blipFill>
            <a:blip r:embed="rId3" cstate="print"/>
            <a:stretch>
              <a:fillRect/>
            </a:stretch>
          </p:blipFill>
          <p:spPr>
            <a:xfrm>
              <a:off x="3492136" y="2035734"/>
              <a:ext cx="6339841" cy="4249675"/>
            </a:xfrm>
            <a:prstGeom prst="rect">
              <a:avLst/>
            </a:prstGeom>
          </p:spPr>
        </p:pic>
        <p:sp>
          <p:nvSpPr>
            <p:cNvPr id="6" name="Rettangolo 5"/>
            <p:cNvSpPr/>
            <p:nvPr/>
          </p:nvSpPr>
          <p:spPr>
            <a:xfrm>
              <a:off x="148044" y="6207033"/>
              <a:ext cx="11530149" cy="584775"/>
            </a:xfrm>
            <a:prstGeom prst="rect">
              <a:avLst/>
            </a:prstGeom>
          </p:spPr>
          <p:txBody>
            <a:bodyPr wrap="square">
              <a:spAutoFit/>
            </a:bodyPr>
            <a:lstStyle/>
            <a:p>
              <a:r>
                <a:rPr lang="en-US" sz="1600" i="1" dirty="0">
                  <a:latin typeface="Times New Roman" panose="02020603050405020304" pitchFamily="18" charset="0"/>
                  <a:cs typeface="Times New Roman" panose="02020603050405020304" pitchFamily="18" charset="0"/>
                </a:rPr>
                <a:t>SG, sleeve gastrectomy; RYGB, Roux-</a:t>
              </a:r>
              <a:r>
                <a:rPr lang="en-US" sz="1600" i="1" dirty="0" err="1">
                  <a:latin typeface="Times New Roman" panose="02020603050405020304" pitchFamily="18" charset="0"/>
                  <a:cs typeface="Times New Roman" panose="02020603050405020304" pitchFamily="18" charset="0"/>
                </a:rPr>
                <a:t>en</a:t>
              </a:r>
              <a:r>
                <a:rPr lang="en-US" sz="1600" i="1" dirty="0">
                  <a:latin typeface="Times New Roman" panose="02020603050405020304" pitchFamily="18" charset="0"/>
                  <a:cs typeface="Times New Roman" panose="02020603050405020304" pitchFamily="18" charset="0"/>
                </a:rPr>
                <a:t>-Y gastric bypass; FU, follow-up; N, number of individuals.</a:t>
              </a:r>
            </a:p>
            <a:p>
              <a:r>
                <a:rPr lang="en-US" sz="1600" i="1" dirty="0">
                  <a:latin typeface="Times New Roman" panose="02020603050405020304" pitchFamily="18" charset="0"/>
                  <a:cs typeface="Times New Roman" panose="02020603050405020304" pitchFamily="18" charset="0"/>
                </a:rPr>
                <a:t>Results are expressed as means and standard deviation. *Significantly different from baseline regardless of surgical group (p&lt;0.001).</a:t>
              </a:r>
              <a:endParaRPr lang="it-IT" sz="1600" i="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120BEA70-977A-4497-BB52-F213B8380252}"/>
              </a:ext>
            </a:extLst>
          </p:cNvPr>
          <p:cNvPicPr>
            <a:picLocks noChangeAspect="1"/>
          </p:cNvPicPr>
          <p:nvPr/>
        </p:nvPicPr>
        <p:blipFill>
          <a:blip r:embed="rId3" cstate="print"/>
          <a:stretch>
            <a:fillRect/>
          </a:stretch>
        </p:blipFill>
        <p:spPr>
          <a:xfrm>
            <a:off x="0" y="-11274"/>
            <a:ext cx="8130131" cy="806403"/>
          </a:xfrm>
          <a:prstGeom prst="rect">
            <a:avLst/>
          </a:prstGeom>
        </p:spPr>
      </p:pic>
      <p:sp>
        <p:nvSpPr>
          <p:cNvPr id="4" name="CasellaDiTesto 3">
            <a:extLst>
              <a:ext uri="{FF2B5EF4-FFF2-40B4-BE49-F238E27FC236}">
                <a16:creationId xmlns="" xmlns:a16="http://schemas.microsoft.com/office/drawing/2014/main" id="{3FDA6DFC-E258-442F-8697-E1AEEF8BCAA3}"/>
              </a:ext>
            </a:extLst>
          </p:cNvPr>
          <p:cNvSpPr txBox="1"/>
          <p:nvPr/>
        </p:nvSpPr>
        <p:spPr>
          <a:xfrm>
            <a:off x="8435789" y="5817703"/>
            <a:ext cx="3756211" cy="307777"/>
          </a:xfrm>
          <a:prstGeom prst="rect">
            <a:avLst/>
          </a:prstGeom>
          <a:noFill/>
        </p:spPr>
        <p:txBody>
          <a:bodyPr wrap="square">
            <a:spAutoFit/>
          </a:bodyPr>
          <a:lstStyle/>
          <a:p>
            <a:r>
              <a:rPr lang="en-US" sz="1400" i="1" dirty="0" err="1">
                <a:latin typeface="Times New Roman" panose="02020603050405020304" pitchFamily="18" charset="0"/>
                <a:cs typeface="Times New Roman" panose="02020603050405020304" pitchFamily="18" charset="0"/>
              </a:rPr>
              <a:t>Murvelashvili</a:t>
            </a:r>
            <a:r>
              <a:rPr lang="en-US" sz="1400" i="1" dirty="0">
                <a:latin typeface="Times New Roman" panose="02020603050405020304" pitchFamily="18" charset="0"/>
                <a:cs typeface="Times New Roman" panose="02020603050405020304" pitchFamily="18" charset="0"/>
              </a:rPr>
              <a:t> N, et al. Obesity 2023;31:1280–9.</a:t>
            </a:r>
            <a:endParaRPr lang="it-IT" sz="1400" i="1"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 xmlns:a16="http://schemas.microsoft.com/office/drawing/2014/main" id="{7C261E7F-3312-4A8D-A25E-DA6646E0924A}"/>
              </a:ext>
            </a:extLst>
          </p:cNvPr>
          <p:cNvPicPr>
            <a:picLocks noChangeAspect="1"/>
          </p:cNvPicPr>
          <p:nvPr/>
        </p:nvPicPr>
        <p:blipFill>
          <a:blip r:embed="rId4" cstate="print"/>
          <a:stretch>
            <a:fillRect/>
          </a:stretch>
        </p:blipFill>
        <p:spPr>
          <a:xfrm>
            <a:off x="92745" y="1050774"/>
            <a:ext cx="5601482" cy="4115374"/>
          </a:xfrm>
          <a:prstGeom prst="rect">
            <a:avLst/>
          </a:prstGeom>
        </p:spPr>
      </p:pic>
      <p:pic>
        <p:nvPicPr>
          <p:cNvPr id="6" name="Immagine 5">
            <a:extLst>
              <a:ext uri="{FF2B5EF4-FFF2-40B4-BE49-F238E27FC236}">
                <a16:creationId xmlns="" xmlns:a16="http://schemas.microsoft.com/office/drawing/2014/main" id="{A94C12BC-A275-40AE-B8DC-0F7BE7EAB329}"/>
              </a:ext>
            </a:extLst>
          </p:cNvPr>
          <p:cNvPicPr>
            <a:picLocks noChangeAspect="1"/>
          </p:cNvPicPr>
          <p:nvPr/>
        </p:nvPicPr>
        <p:blipFill>
          <a:blip r:embed="rId5" cstate="print"/>
          <a:stretch>
            <a:fillRect/>
          </a:stretch>
        </p:blipFill>
        <p:spPr>
          <a:xfrm>
            <a:off x="5601204" y="1227133"/>
            <a:ext cx="6533911" cy="3939015"/>
          </a:xfrm>
          <a:prstGeom prst="rect">
            <a:avLst/>
          </a:prstGeom>
        </p:spPr>
      </p:pic>
    </p:spTree>
    <p:extLst>
      <p:ext uri="{BB962C8B-B14F-4D97-AF65-F5344CB8AC3E}">
        <p14:creationId xmlns="" xmlns:p14="http://schemas.microsoft.com/office/powerpoint/2010/main" val="41670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BABB6920-B800-4D4C-98A4-5874666D9E0E}"/>
              </a:ext>
            </a:extLst>
          </p:cNvPr>
          <p:cNvPicPr>
            <a:picLocks noChangeAspect="1"/>
          </p:cNvPicPr>
          <p:nvPr/>
        </p:nvPicPr>
        <p:blipFill>
          <a:blip r:embed="rId3" cstate="print"/>
          <a:stretch>
            <a:fillRect/>
          </a:stretch>
        </p:blipFill>
        <p:spPr>
          <a:xfrm>
            <a:off x="307314" y="894664"/>
            <a:ext cx="11122686" cy="4428788"/>
          </a:xfrm>
          <a:prstGeom prst="rect">
            <a:avLst/>
          </a:prstGeom>
        </p:spPr>
      </p:pic>
      <p:pic>
        <p:nvPicPr>
          <p:cNvPr id="3" name="Immagine 2">
            <a:extLst>
              <a:ext uri="{FF2B5EF4-FFF2-40B4-BE49-F238E27FC236}">
                <a16:creationId xmlns="" xmlns:a16="http://schemas.microsoft.com/office/drawing/2014/main" id="{2103A03D-641B-44F6-843D-CEBF3A573D77}"/>
              </a:ext>
            </a:extLst>
          </p:cNvPr>
          <p:cNvPicPr>
            <a:picLocks noChangeAspect="1"/>
          </p:cNvPicPr>
          <p:nvPr/>
        </p:nvPicPr>
        <p:blipFill>
          <a:blip r:embed="rId4" cstate="print"/>
          <a:stretch>
            <a:fillRect/>
          </a:stretch>
        </p:blipFill>
        <p:spPr>
          <a:xfrm>
            <a:off x="10667004" y="25151"/>
            <a:ext cx="1276528" cy="571580"/>
          </a:xfrm>
          <a:prstGeom prst="rect">
            <a:avLst/>
          </a:prstGeom>
        </p:spPr>
      </p:pic>
      <p:sp>
        <p:nvSpPr>
          <p:cNvPr id="4" name="CasellaDiTesto 3">
            <a:extLst>
              <a:ext uri="{FF2B5EF4-FFF2-40B4-BE49-F238E27FC236}">
                <a16:creationId xmlns="" xmlns:a16="http://schemas.microsoft.com/office/drawing/2014/main" id="{63C43BEA-62BF-44EB-8541-EF5FE2D5F9A1}"/>
              </a:ext>
            </a:extLst>
          </p:cNvPr>
          <p:cNvSpPr txBox="1"/>
          <p:nvPr/>
        </p:nvSpPr>
        <p:spPr>
          <a:xfrm>
            <a:off x="8722659" y="5822064"/>
            <a:ext cx="3316942" cy="307777"/>
          </a:xfrm>
          <a:prstGeom prst="rect">
            <a:avLst/>
          </a:prstGeom>
          <a:noFill/>
        </p:spPr>
        <p:txBody>
          <a:bodyPr wrap="square">
            <a:spAutoFit/>
          </a:bodyPr>
          <a:lstStyle/>
          <a:p>
            <a:r>
              <a:rPr lang="it-IT" sz="1400" i="1" dirty="0">
                <a:latin typeface="Times New Roman" panose="02020603050405020304" pitchFamily="18" charset="0"/>
                <a:cs typeface="Times New Roman" panose="02020603050405020304" pitchFamily="18" charset="0"/>
              </a:rPr>
              <a:t>Abdallah H, et al, </a:t>
            </a:r>
            <a:r>
              <a:rPr lang="it-IT" sz="1400" i="1" dirty="0" err="1">
                <a:latin typeface="Times New Roman" panose="02020603050405020304" pitchFamily="18" charset="0"/>
                <a:cs typeface="Times New Roman" panose="02020603050405020304" pitchFamily="18" charset="0"/>
              </a:rPr>
              <a:t>Obes</a:t>
            </a:r>
            <a:r>
              <a:rPr lang="it-IT" sz="1400" i="1" dirty="0">
                <a:latin typeface="Times New Roman" panose="02020603050405020304" pitchFamily="18" charset="0"/>
                <a:cs typeface="Times New Roman" panose="02020603050405020304" pitchFamily="18" charset="0"/>
              </a:rPr>
              <a:t> </a:t>
            </a:r>
            <a:r>
              <a:rPr lang="it-IT" sz="1400" i="1" dirty="0" err="1">
                <a:latin typeface="Times New Roman" panose="02020603050405020304" pitchFamily="18" charset="0"/>
                <a:cs typeface="Times New Roman" panose="02020603050405020304" pitchFamily="18" charset="0"/>
              </a:rPr>
              <a:t>Surg</a:t>
            </a:r>
            <a:r>
              <a:rPr lang="it-IT" sz="1400" i="1" dirty="0">
                <a:latin typeface="Times New Roman" panose="02020603050405020304" pitchFamily="18" charset="0"/>
                <a:cs typeface="Times New Roman" panose="02020603050405020304" pitchFamily="18" charset="0"/>
              </a:rPr>
              <a:t> 2025 </a:t>
            </a:r>
            <a:r>
              <a:rPr lang="it-IT" sz="1400" i="1" dirty="0" err="1">
                <a:latin typeface="Times New Roman" panose="02020603050405020304" pitchFamily="18" charset="0"/>
                <a:cs typeface="Times New Roman" panose="02020603050405020304" pitchFamily="18" charset="0"/>
              </a:rPr>
              <a:t>Sept</a:t>
            </a:r>
            <a:r>
              <a:rPr lang="it-IT" sz="1400" i="1" dirty="0">
                <a:latin typeface="Times New Roman" panose="02020603050405020304" pitchFamily="18" charset="0"/>
                <a:cs typeface="Times New Roman" panose="02020603050405020304" pitchFamily="18" charset="0"/>
              </a:rPr>
              <a:t>.</a:t>
            </a:r>
          </a:p>
        </p:txBody>
      </p:sp>
      <p:pic>
        <p:nvPicPr>
          <p:cNvPr id="5" name="Immagine 4">
            <a:extLst>
              <a:ext uri="{FF2B5EF4-FFF2-40B4-BE49-F238E27FC236}">
                <a16:creationId xmlns="" xmlns:a16="http://schemas.microsoft.com/office/drawing/2014/main" id="{9CAD9AC2-940C-4A40-86B5-2B9D0E92CD1B}"/>
              </a:ext>
            </a:extLst>
          </p:cNvPr>
          <p:cNvPicPr>
            <a:picLocks noChangeAspect="1"/>
          </p:cNvPicPr>
          <p:nvPr/>
        </p:nvPicPr>
        <p:blipFill>
          <a:blip r:embed="rId5" cstate="print"/>
          <a:stretch>
            <a:fillRect/>
          </a:stretch>
        </p:blipFill>
        <p:spPr>
          <a:xfrm>
            <a:off x="105602" y="25150"/>
            <a:ext cx="6454223" cy="810675"/>
          </a:xfrm>
          <a:prstGeom prst="rect">
            <a:avLst/>
          </a:prstGeom>
        </p:spPr>
      </p:pic>
      <p:sp>
        <p:nvSpPr>
          <p:cNvPr id="7" name="CasellaDiTesto 6">
            <a:extLst>
              <a:ext uri="{FF2B5EF4-FFF2-40B4-BE49-F238E27FC236}">
                <a16:creationId xmlns="" xmlns:a16="http://schemas.microsoft.com/office/drawing/2014/main" id="{C23C7437-ED64-45AB-9A2D-8C28F57E6518}"/>
              </a:ext>
            </a:extLst>
          </p:cNvPr>
          <p:cNvSpPr txBox="1"/>
          <p:nvPr/>
        </p:nvSpPr>
        <p:spPr>
          <a:xfrm>
            <a:off x="0" y="5575299"/>
            <a:ext cx="9350188" cy="584775"/>
          </a:xfrm>
          <a:prstGeom prst="rect">
            <a:avLst/>
          </a:prstGeom>
          <a:noFill/>
        </p:spPr>
        <p:txBody>
          <a:bodyPr wrap="square">
            <a:spAutoFit/>
          </a:bodyPr>
          <a:lstStyle/>
          <a:p>
            <a:pPr algn="l"/>
            <a:r>
              <a:rPr lang="en-US" sz="1600" b="0" i="0" u="none" strike="noStrike" baseline="0" dirty="0">
                <a:latin typeface="Times New Roman" panose="02020603050405020304" pitchFamily="18" charset="0"/>
                <a:cs typeface="Times New Roman" panose="02020603050405020304" pitchFamily="18" charset="0"/>
              </a:rPr>
              <a:t>IWL: insufficient weight loss defined as &lt; 50% excess weight loss (EWL) from baseline;</a:t>
            </a:r>
          </a:p>
          <a:p>
            <a:pPr algn="l"/>
            <a:r>
              <a:rPr lang="en-US" sz="1600" b="0" i="0" u="none" strike="noStrike" baseline="0" dirty="0">
                <a:latin typeface="Times New Roman" panose="02020603050405020304" pitchFamily="18" charset="0"/>
                <a:cs typeface="Times New Roman" panose="02020603050405020304" pitchFamily="18" charset="0"/>
              </a:rPr>
              <a:t>WR: weight regain defined as a ≥ 10 kg increase from the nadir weight post-surgery.</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96830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F0D36357-48B6-4378-8A48-FB1342C0ED5F}"/>
              </a:ext>
            </a:extLst>
          </p:cNvPr>
          <p:cNvPicPr>
            <a:picLocks noChangeAspect="1"/>
          </p:cNvPicPr>
          <p:nvPr/>
        </p:nvPicPr>
        <p:blipFill>
          <a:blip r:embed="rId3" cstate="print"/>
          <a:stretch>
            <a:fillRect/>
          </a:stretch>
        </p:blipFill>
        <p:spPr>
          <a:xfrm>
            <a:off x="0" y="0"/>
            <a:ext cx="6545500" cy="629807"/>
          </a:xfrm>
          <a:prstGeom prst="rect">
            <a:avLst/>
          </a:prstGeom>
        </p:spPr>
      </p:pic>
      <p:pic>
        <p:nvPicPr>
          <p:cNvPr id="3" name="Immagine 2">
            <a:extLst>
              <a:ext uri="{FF2B5EF4-FFF2-40B4-BE49-F238E27FC236}">
                <a16:creationId xmlns="" xmlns:a16="http://schemas.microsoft.com/office/drawing/2014/main" id="{C7550FA0-F078-4FCA-9448-E0781714FC8A}"/>
              </a:ext>
            </a:extLst>
          </p:cNvPr>
          <p:cNvPicPr>
            <a:picLocks noChangeAspect="1"/>
          </p:cNvPicPr>
          <p:nvPr/>
        </p:nvPicPr>
        <p:blipFill>
          <a:blip r:embed="rId4" cstate="print"/>
          <a:stretch>
            <a:fillRect/>
          </a:stretch>
        </p:blipFill>
        <p:spPr>
          <a:xfrm>
            <a:off x="98612" y="1239408"/>
            <a:ext cx="12056751" cy="2379811"/>
          </a:xfrm>
          <a:prstGeom prst="rect">
            <a:avLst/>
          </a:prstGeom>
        </p:spPr>
      </p:pic>
      <p:sp>
        <p:nvSpPr>
          <p:cNvPr id="7" name="CasellaDiTesto 6">
            <a:extLst>
              <a:ext uri="{FF2B5EF4-FFF2-40B4-BE49-F238E27FC236}">
                <a16:creationId xmlns="" xmlns:a16="http://schemas.microsoft.com/office/drawing/2014/main" id="{159CDEDC-4EBA-4ED1-89BD-0844C2866664}"/>
              </a:ext>
            </a:extLst>
          </p:cNvPr>
          <p:cNvSpPr txBox="1"/>
          <p:nvPr/>
        </p:nvSpPr>
        <p:spPr>
          <a:xfrm>
            <a:off x="224750" y="3554373"/>
            <a:ext cx="6096000" cy="307777"/>
          </a:xfrm>
          <a:prstGeom prst="rect">
            <a:avLst/>
          </a:prstGeom>
          <a:noFill/>
        </p:spPr>
        <p:txBody>
          <a:bodyPr wrap="square">
            <a:spAutoFit/>
          </a:bodyPr>
          <a:lstStyle/>
          <a:p>
            <a:r>
              <a:rPr lang="en-US" sz="1400" i="1" dirty="0">
                <a:latin typeface="Times New Roman" panose="02020603050405020304" pitchFamily="18" charset="0"/>
                <a:cs typeface="Times New Roman" panose="02020603050405020304" pitchFamily="18" charset="0"/>
              </a:rPr>
              <a:t>Values are given as mean ± standard deviation (SD).</a:t>
            </a:r>
            <a:endParaRPr lang="it-IT" sz="1400" i="1" dirty="0">
              <a:latin typeface="Times New Roman" panose="02020603050405020304" pitchFamily="18" charset="0"/>
              <a:cs typeface="Times New Roman" panose="02020603050405020304" pitchFamily="18" charset="0"/>
            </a:endParaRPr>
          </a:p>
        </p:txBody>
      </p:sp>
      <p:grpSp>
        <p:nvGrpSpPr>
          <p:cNvPr id="4" name="Gruppo 9">
            <a:extLst>
              <a:ext uri="{FF2B5EF4-FFF2-40B4-BE49-F238E27FC236}">
                <a16:creationId xmlns="" xmlns:a16="http://schemas.microsoft.com/office/drawing/2014/main" id="{8BED3B5B-DCAE-4030-BACD-BFF8C1F9ACDB}"/>
              </a:ext>
            </a:extLst>
          </p:cNvPr>
          <p:cNvGrpSpPr/>
          <p:nvPr/>
        </p:nvGrpSpPr>
        <p:grpSpPr>
          <a:xfrm>
            <a:off x="182641" y="4075199"/>
            <a:ext cx="10443251" cy="2000968"/>
            <a:chOff x="224749" y="4521155"/>
            <a:chExt cx="10443251" cy="2000968"/>
          </a:xfrm>
        </p:grpSpPr>
        <p:pic>
          <p:nvPicPr>
            <p:cNvPr id="8" name="Immagine 7">
              <a:extLst>
                <a:ext uri="{FF2B5EF4-FFF2-40B4-BE49-F238E27FC236}">
                  <a16:creationId xmlns="" xmlns:a16="http://schemas.microsoft.com/office/drawing/2014/main" id="{9D3FEEA0-864A-4D38-9048-B1C8AB4D0E66}"/>
                </a:ext>
              </a:extLst>
            </p:cNvPr>
            <p:cNvPicPr>
              <a:picLocks noChangeAspect="1"/>
            </p:cNvPicPr>
            <p:nvPr/>
          </p:nvPicPr>
          <p:blipFill>
            <a:blip r:embed="rId5" cstate="print"/>
            <a:stretch>
              <a:fillRect/>
            </a:stretch>
          </p:blipFill>
          <p:spPr>
            <a:xfrm>
              <a:off x="224749" y="4521155"/>
              <a:ext cx="10443251" cy="2000968"/>
            </a:xfrm>
            <a:prstGeom prst="rect">
              <a:avLst/>
            </a:prstGeom>
          </p:spPr>
        </p:pic>
        <p:sp>
          <p:nvSpPr>
            <p:cNvPr id="9" name="Rettangolo 8">
              <a:extLst>
                <a:ext uri="{FF2B5EF4-FFF2-40B4-BE49-F238E27FC236}">
                  <a16:creationId xmlns="" xmlns:a16="http://schemas.microsoft.com/office/drawing/2014/main" id="{DDAD7969-D2A1-4E89-BB1A-9C01E031E6A5}"/>
                </a:ext>
              </a:extLst>
            </p:cNvPr>
            <p:cNvSpPr/>
            <p:nvPr/>
          </p:nvSpPr>
          <p:spPr>
            <a:xfrm>
              <a:off x="3720353" y="5943600"/>
              <a:ext cx="600635" cy="27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2" name="CasellaDiTesto 11">
            <a:extLst>
              <a:ext uri="{FF2B5EF4-FFF2-40B4-BE49-F238E27FC236}">
                <a16:creationId xmlns="" xmlns:a16="http://schemas.microsoft.com/office/drawing/2014/main" id="{B64B165F-649B-49A4-84FC-FDFEB9EE0030}"/>
              </a:ext>
            </a:extLst>
          </p:cNvPr>
          <p:cNvSpPr txBox="1"/>
          <p:nvPr/>
        </p:nvSpPr>
        <p:spPr>
          <a:xfrm>
            <a:off x="7681781" y="5054449"/>
            <a:ext cx="4150496" cy="707886"/>
          </a:xfrm>
          <a:prstGeom prst="rect">
            <a:avLst/>
          </a:prstGeom>
          <a:noFill/>
        </p:spPr>
        <p:txBody>
          <a:bodyPr wrap="none" rtlCol="0">
            <a:spAutoFit/>
          </a:bodyPr>
          <a:lstStyle/>
          <a:p>
            <a:pPr algn="ctr"/>
            <a:r>
              <a:rPr lang="it-IT" sz="2000" b="1" i="1" dirty="0">
                <a:solidFill>
                  <a:srgbClr val="C00000"/>
                </a:solidFill>
                <a:latin typeface="Times New Roman" panose="02020603050405020304" pitchFamily="18" charset="0"/>
                <a:cs typeface="Times New Roman" panose="02020603050405020304" pitchFamily="18" charset="0"/>
              </a:rPr>
              <a:t>Loss of </a:t>
            </a:r>
            <a:r>
              <a:rPr lang="it-IT" sz="2000" b="1" i="1" dirty="0" err="1">
                <a:solidFill>
                  <a:srgbClr val="C00000"/>
                </a:solidFill>
                <a:latin typeface="Times New Roman" panose="02020603050405020304" pitchFamily="18" charset="0"/>
                <a:cs typeface="Times New Roman" panose="02020603050405020304" pitchFamily="18" charset="0"/>
              </a:rPr>
              <a:t>regained</a:t>
            </a:r>
            <a:r>
              <a:rPr lang="it-IT" sz="2000" b="1" i="1" dirty="0">
                <a:solidFill>
                  <a:srgbClr val="C00000"/>
                </a:solidFill>
                <a:latin typeface="Times New Roman" panose="02020603050405020304" pitchFamily="18" charset="0"/>
                <a:cs typeface="Times New Roman" panose="02020603050405020304" pitchFamily="18" charset="0"/>
              </a:rPr>
              <a:t> weight from NADIR</a:t>
            </a:r>
          </a:p>
          <a:p>
            <a:pPr algn="ctr"/>
            <a:r>
              <a:rPr lang="it-IT" sz="2000" b="1" i="1" dirty="0" err="1">
                <a:solidFill>
                  <a:srgbClr val="C00000"/>
                </a:solidFill>
                <a:latin typeface="Times New Roman" panose="02020603050405020304" pitchFamily="18" charset="0"/>
                <a:cs typeface="Times New Roman" panose="02020603050405020304" pitchFamily="18" charset="0"/>
              </a:rPr>
              <a:t>at</a:t>
            </a:r>
            <a:r>
              <a:rPr lang="it-IT" sz="2000" b="1" i="1" dirty="0">
                <a:solidFill>
                  <a:srgbClr val="C00000"/>
                </a:solidFill>
                <a:latin typeface="Times New Roman" panose="02020603050405020304" pitchFamily="18" charset="0"/>
                <a:cs typeface="Times New Roman" panose="02020603050405020304" pitchFamily="18" charset="0"/>
              </a:rPr>
              <a:t> 24 </a:t>
            </a:r>
            <a:r>
              <a:rPr lang="it-IT" sz="2000" b="1" i="1" dirty="0" err="1">
                <a:solidFill>
                  <a:srgbClr val="C00000"/>
                </a:solidFill>
                <a:latin typeface="Times New Roman" panose="02020603050405020304" pitchFamily="18" charset="0"/>
                <a:cs typeface="Times New Roman" panose="02020603050405020304" pitchFamily="18" charset="0"/>
              </a:rPr>
              <a:t>months</a:t>
            </a:r>
            <a:r>
              <a:rPr lang="it-IT" sz="2000" b="1" i="1" dirty="0">
                <a:solidFill>
                  <a:srgbClr val="C00000"/>
                </a:solidFill>
                <a:latin typeface="Times New Roman" panose="02020603050405020304" pitchFamily="18" charset="0"/>
                <a:cs typeface="Times New Roman" panose="02020603050405020304" pitchFamily="18" charset="0"/>
              </a:rPr>
              <a:t>: - 85% with </a:t>
            </a:r>
            <a:r>
              <a:rPr lang="it-IT" sz="2000" b="1" i="1" dirty="0" err="1">
                <a:solidFill>
                  <a:srgbClr val="C00000"/>
                </a:solidFill>
                <a:latin typeface="Times New Roman" panose="02020603050405020304" pitchFamily="18" charset="0"/>
                <a:cs typeface="Times New Roman" panose="02020603050405020304" pitchFamily="18" charset="0"/>
              </a:rPr>
              <a:t>Liraglutide</a:t>
            </a:r>
            <a:endParaRPr lang="it-IT" sz="2000" b="1" i="1" dirty="0">
              <a:solidFill>
                <a:srgbClr val="C00000"/>
              </a:solidFill>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9268248" y="5879747"/>
            <a:ext cx="2645917" cy="307777"/>
          </a:xfrm>
          <a:prstGeom prst="rect">
            <a:avLst/>
          </a:prstGeom>
          <a:noFill/>
        </p:spPr>
        <p:txBody>
          <a:bodyPr wrap="none" rtlCol="0">
            <a:spAutoFit/>
          </a:bodyPr>
          <a:lstStyle/>
          <a:p>
            <a:r>
              <a:rPr lang="it-IT" sz="1400" i="1" dirty="0" err="1">
                <a:latin typeface="Times New Roman" pitchFamily="18" charset="0"/>
                <a:cs typeface="Times New Roman" pitchFamily="18" charset="0"/>
              </a:rPr>
              <a:t>Horber</a:t>
            </a:r>
            <a:r>
              <a:rPr lang="it-IT" sz="1400" i="1" dirty="0">
                <a:latin typeface="Times New Roman" pitchFamily="18" charset="0"/>
                <a:cs typeface="Times New Roman" pitchFamily="18" charset="0"/>
              </a:rPr>
              <a:t> FF, </a:t>
            </a:r>
            <a:r>
              <a:rPr lang="it-IT" sz="1400" i="1" dirty="0" err="1">
                <a:latin typeface="Times New Roman" pitchFamily="18" charset="0"/>
                <a:cs typeface="Times New Roman" pitchFamily="18" charset="0"/>
              </a:rPr>
              <a:t>et</a:t>
            </a:r>
            <a:r>
              <a:rPr lang="it-IT" sz="1400" i="1" dirty="0">
                <a:latin typeface="Times New Roman" pitchFamily="18" charset="0"/>
                <a:cs typeface="Times New Roman" pitchFamily="18" charset="0"/>
              </a:rPr>
              <a:t> al. </a:t>
            </a:r>
            <a:r>
              <a:rPr lang="it-IT" sz="1400" i="1" dirty="0" err="1">
                <a:latin typeface="Times New Roman" pitchFamily="18" charset="0"/>
                <a:cs typeface="Times New Roman" pitchFamily="18" charset="0"/>
              </a:rPr>
              <a:t>Obes</a:t>
            </a:r>
            <a:r>
              <a:rPr lang="it-IT" sz="1400" i="1" dirty="0">
                <a:latin typeface="Times New Roman" pitchFamily="18" charset="0"/>
                <a:cs typeface="Times New Roman" pitchFamily="18" charset="0"/>
              </a:rPr>
              <a:t> </a:t>
            </a:r>
            <a:r>
              <a:rPr lang="it-IT" sz="1400" i="1" dirty="0" err="1">
                <a:latin typeface="Times New Roman" pitchFamily="18" charset="0"/>
                <a:cs typeface="Times New Roman" pitchFamily="18" charset="0"/>
              </a:rPr>
              <a:t>Surg</a:t>
            </a:r>
            <a:r>
              <a:rPr lang="it-IT" sz="1400" i="1" dirty="0">
                <a:latin typeface="Times New Roman" pitchFamily="18" charset="0"/>
                <a:cs typeface="Times New Roman" pitchFamily="18" charset="0"/>
              </a:rPr>
              <a:t> 2021.</a:t>
            </a:r>
          </a:p>
        </p:txBody>
      </p:sp>
      <p:pic>
        <p:nvPicPr>
          <p:cNvPr id="10" name="Immagine 7">
            <a:extLst>
              <a:ext uri="{FF2B5EF4-FFF2-40B4-BE49-F238E27FC236}">
                <a16:creationId xmlns="" xmlns:a16="http://schemas.microsoft.com/office/drawing/2014/main" id="{94FC467F-CF18-4578-B483-844AFD9E1F62}"/>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936406" y="3725840"/>
            <a:ext cx="1255594" cy="87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magine 12">
            <a:extLst>
              <a:ext uri="{FF2B5EF4-FFF2-40B4-BE49-F238E27FC236}">
                <a16:creationId xmlns="" xmlns:a16="http://schemas.microsoft.com/office/drawing/2014/main" id="{06956EBB-DBB8-4279-B747-656001C76770}"/>
              </a:ext>
            </a:extLst>
          </p:cNvPr>
          <p:cNvPicPr>
            <a:picLocks noChangeAspect="1"/>
          </p:cNvPicPr>
          <p:nvPr/>
        </p:nvPicPr>
        <p:blipFill>
          <a:blip r:embed="rId7" cstate="print"/>
          <a:stretch>
            <a:fillRect/>
          </a:stretch>
        </p:blipFill>
        <p:spPr>
          <a:xfrm>
            <a:off x="10986449" y="0"/>
            <a:ext cx="1205552" cy="874067"/>
          </a:xfrm>
          <a:prstGeom prst="rect">
            <a:avLst/>
          </a:prstGeom>
        </p:spPr>
      </p:pic>
    </p:spTree>
    <p:extLst>
      <p:ext uri="{BB962C8B-B14F-4D97-AF65-F5344CB8AC3E}">
        <p14:creationId xmlns="" xmlns:p14="http://schemas.microsoft.com/office/powerpoint/2010/main" val="294065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C4E6CB6B-5367-44FD-AEA3-85A5DBCA0403}"/>
              </a:ext>
            </a:extLst>
          </p:cNvPr>
          <p:cNvPicPr>
            <a:picLocks noChangeAspect="1"/>
          </p:cNvPicPr>
          <p:nvPr/>
        </p:nvPicPr>
        <p:blipFill>
          <a:blip r:embed="rId3" cstate="print"/>
          <a:stretch>
            <a:fillRect/>
          </a:stretch>
        </p:blipFill>
        <p:spPr>
          <a:xfrm>
            <a:off x="0" y="14068"/>
            <a:ext cx="7633544" cy="689317"/>
          </a:xfrm>
          <a:prstGeom prst="rect">
            <a:avLst/>
          </a:prstGeom>
        </p:spPr>
      </p:pic>
      <p:pic>
        <p:nvPicPr>
          <p:cNvPr id="3" name="Immagine 2">
            <a:extLst>
              <a:ext uri="{FF2B5EF4-FFF2-40B4-BE49-F238E27FC236}">
                <a16:creationId xmlns="" xmlns:a16="http://schemas.microsoft.com/office/drawing/2014/main" id="{6050B4E9-9F17-42AF-A4F8-CFC805D0A99B}"/>
              </a:ext>
            </a:extLst>
          </p:cNvPr>
          <p:cNvPicPr>
            <a:picLocks noChangeAspect="1"/>
          </p:cNvPicPr>
          <p:nvPr/>
        </p:nvPicPr>
        <p:blipFill>
          <a:blip r:embed="rId4" cstate="print"/>
          <a:stretch>
            <a:fillRect/>
          </a:stretch>
        </p:blipFill>
        <p:spPr>
          <a:xfrm>
            <a:off x="8699732" y="5879151"/>
            <a:ext cx="3362794" cy="209579"/>
          </a:xfrm>
          <a:prstGeom prst="rect">
            <a:avLst/>
          </a:prstGeom>
        </p:spPr>
      </p:pic>
      <p:sp>
        <p:nvSpPr>
          <p:cNvPr id="5" name="CasellaDiTesto 4">
            <a:extLst>
              <a:ext uri="{FF2B5EF4-FFF2-40B4-BE49-F238E27FC236}">
                <a16:creationId xmlns="" xmlns:a16="http://schemas.microsoft.com/office/drawing/2014/main" id="{30D1D800-5D15-4B3A-8BF1-3094B65247F6}"/>
              </a:ext>
            </a:extLst>
          </p:cNvPr>
          <p:cNvSpPr txBox="1"/>
          <p:nvPr/>
        </p:nvSpPr>
        <p:spPr>
          <a:xfrm>
            <a:off x="1958787" y="842292"/>
            <a:ext cx="8274423" cy="707886"/>
          </a:xfrm>
          <a:prstGeom prst="rect">
            <a:avLst/>
          </a:prstGeom>
          <a:noFill/>
        </p:spPr>
        <p:txBody>
          <a:bodyPr wrap="square">
            <a:spAutoFit/>
          </a:bodyPr>
          <a:lstStyle/>
          <a:p>
            <a:pPr algn="ctr"/>
            <a:r>
              <a:rPr lang="en-US" sz="2000" i="1" dirty="0">
                <a:latin typeface="Times New Roman" panose="02020603050405020304" pitchFamily="18" charset="0"/>
                <a:cs typeface="Times New Roman" panose="02020603050405020304" pitchFamily="18" charset="0"/>
              </a:rPr>
              <a:t>A retrospective study on the impact of adjunctive </a:t>
            </a:r>
            <a:r>
              <a:rPr lang="en-US" sz="2000" i="1" dirty="0" err="1">
                <a:latin typeface="Times New Roman" panose="02020603050405020304" pitchFamily="18" charset="0"/>
                <a:cs typeface="Times New Roman" panose="02020603050405020304" pitchFamily="18" charset="0"/>
              </a:rPr>
              <a:t>tirzepatide</a:t>
            </a:r>
            <a:r>
              <a:rPr lang="en-US" sz="2000" i="1" dirty="0">
                <a:latin typeface="Times New Roman" panose="02020603050405020304" pitchFamily="18" charset="0"/>
                <a:cs typeface="Times New Roman" panose="02020603050405020304" pitchFamily="18" charset="0"/>
              </a:rPr>
              <a:t> therapy over 6 months following sleeve gastrectomy (SG) or Roux-en-Y gastric bypass (RYGB)</a:t>
            </a:r>
            <a:endParaRPr lang="it-IT" sz="2000" i="1" dirty="0">
              <a:latin typeface="Times New Roman" panose="02020603050405020304" pitchFamily="18" charset="0"/>
              <a:cs typeface="Times New Roman" panose="02020603050405020304" pitchFamily="18" charset="0"/>
            </a:endParaRPr>
          </a:p>
        </p:txBody>
      </p:sp>
      <p:grpSp>
        <p:nvGrpSpPr>
          <p:cNvPr id="10" name="Gruppo 9">
            <a:extLst>
              <a:ext uri="{FF2B5EF4-FFF2-40B4-BE49-F238E27FC236}">
                <a16:creationId xmlns="" xmlns:a16="http://schemas.microsoft.com/office/drawing/2014/main" id="{BF82F6EF-9BE4-4DC6-BDCE-3D1EE29E3838}"/>
              </a:ext>
            </a:extLst>
          </p:cNvPr>
          <p:cNvGrpSpPr/>
          <p:nvPr/>
        </p:nvGrpSpPr>
        <p:grpSpPr>
          <a:xfrm>
            <a:off x="1428054" y="1702189"/>
            <a:ext cx="9797963" cy="3770143"/>
            <a:chOff x="1484328" y="1701468"/>
            <a:chExt cx="9223344" cy="3455063"/>
          </a:xfrm>
        </p:grpSpPr>
        <p:pic>
          <p:nvPicPr>
            <p:cNvPr id="6" name="Immagine 5">
              <a:extLst>
                <a:ext uri="{FF2B5EF4-FFF2-40B4-BE49-F238E27FC236}">
                  <a16:creationId xmlns="" xmlns:a16="http://schemas.microsoft.com/office/drawing/2014/main" id="{8D89BEA7-53D6-486F-9C45-77B7268E843C}"/>
                </a:ext>
              </a:extLst>
            </p:cNvPr>
            <p:cNvPicPr>
              <a:picLocks noChangeAspect="1"/>
            </p:cNvPicPr>
            <p:nvPr/>
          </p:nvPicPr>
          <p:blipFill>
            <a:blip r:embed="rId5" cstate="print"/>
            <a:stretch>
              <a:fillRect/>
            </a:stretch>
          </p:blipFill>
          <p:spPr>
            <a:xfrm>
              <a:off x="1484328" y="1701468"/>
              <a:ext cx="9223344" cy="3455063"/>
            </a:xfrm>
            <a:prstGeom prst="rect">
              <a:avLst/>
            </a:prstGeom>
          </p:spPr>
        </p:pic>
        <p:sp>
          <p:nvSpPr>
            <p:cNvPr id="7" name="Rettangolo 6">
              <a:extLst>
                <a:ext uri="{FF2B5EF4-FFF2-40B4-BE49-F238E27FC236}">
                  <a16:creationId xmlns="" xmlns:a16="http://schemas.microsoft.com/office/drawing/2014/main" id="{E8BCC994-6B44-44B0-B326-057233A8191F}"/>
                </a:ext>
              </a:extLst>
            </p:cNvPr>
            <p:cNvSpPr/>
            <p:nvPr/>
          </p:nvSpPr>
          <p:spPr>
            <a:xfrm>
              <a:off x="1622612" y="1775012"/>
              <a:ext cx="336176"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 xmlns:a16="http://schemas.microsoft.com/office/drawing/2014/main" id="{A88D94C6-8028-439E-9355-F8F36EC8372B}"/>
                </a:ext>
              </a:extLst>
            </p:cNvPr>
            <p:cNvSpPr/>
            <p:nvPr/>
          </p:nvSpPr>
          <p:spPr>
            <a:xfrm>
              <a:off x="5927911" y="1775012"/>
              <a:ext cx="336176" cy="35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4" name="CasellaDiTesto 13">
            <a:extLst>
              <a:ext uri="{FF2B5EF4-FFF2-40B4-BE49-F238E27FC236}">
                <a16:creationId xmlns="" xmlns:a16="http://schemas.microsoft.com/office/drawing/2014/main" id="{BEB52992-1A9F-47B9-AA71-B46FECE8948B}"/>
              </a:ext>
            </a:extLst>
          </p:cNvPr>
          <p:cNvSpPr txBox="1"/>
          <p:nvPr/>
        </p:nvSpPr>
        <p:spPr>
          <a:xfrm>
            <a:off x="0" y="5565510"/>
            <a:ext cx="6096000" cy="523220"/>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FU, follow-up. N, number of individuals. Results are expressed as means and standard deviation. **, p &lt; 0.01. ***, p &lt; 0.001.</a:t>
            </a:r>
            <a:endParaRPr lang="it-IT" sz="1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825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8B687D10-C18E-48C5-A005-C3DD791226A6}"/>
              </a:ext>
            </a:extLst>
          </p:cNvPr>
          <p:cNvPicPr>
            <a:picLocks noChangeAspect="1"/>
          </p:cNvPicPr>
          <p:nvPr/>
        </p:nvPicPr>
        <p:blipFill>
          <a:blip r:embed="rId3" cstate="print"/>
          <a:stretch>
            <a:fillRect/>
          </a:stretch>
        </p:blipFill>
        <p:spPr>
          <a:xfrm>
            <a:off x="0" y="0"/>
            <a:ext cx="6502406" cy="711200"/>
          </a:xfrm>
          <a:prstGeom prst="rect">
            <a:avLst/>
          </a:prstGeom>
        </p:spPr>
      </p:pic>
      <p:sp>
        <p:nvSpPr>
          <p:cNvPr id="4" name="CasellaDiTesto 3">
            <a:extLst>
              <a:ext uri="{FF2B5EF4-FFF2-40B4-BE49-F238E27FC236}">
                <a16:creationId xmlns="" xmlns:a16="http://schemas.microsoft.com/office/drawing/2014/main" id="{D93C8F7A-3938-4C47-8EEC-810EAD9AD013}"/>
              </a:ext>
            </a:extLst>
          </p:cNvPr>
          <p:cNvSpPr txBox="1"/>
          <p:nvPr/>
        </p:nvSpPr>
        <p:spPr>
          <a:xfrm>
            <a:off x="9897534" y="5850466"/>
            <a:ext cx="2480733" cy="307777"/>
          </a:xfrm>
          <a:prstGeom prst="rect">
            <a:avLst/>
          </a:prstGeom>
          <a:noFill/>
        </p:spPr>
        <p:txBody>
          <a:bodyPr wrap="square">
            <a:spAutoFit/>
          </a:bodyPr>
          <a:lstStyle/>
          <a:p>
            <a:r>
              <a:rPr lang="it-IT" sz="1400" b="0" i="1" u="none" strike="noStrike" baseline="0" dirty="0" err="1">
                <a:latin typeface="Times New Roman" panose="02020603050405020304" pitchFamily="18" charset="0"/>
                <a:cs typeface="Times New Roman" panose="02020603050405020304" pitchFamily="18" charset="0"/>
              </a:rPr>
              <a:t>Obes</a:t>
            </a:r>
            <a:r>
              <a:rPr lang="it-IT" sz="1400" b="0" i="1" u="none" strike="noStrike" baseline="0" dirty="0">
                <a:latin typeface="Times New Roman" panose="02020603050405020304" pitchFamily="18" charset="0"/>
                <a:cs typeface="Times New Roman" panose="02020603050405020304" pitchFamily="18" charset="0"/>
              </a:rPr>
              <a:t> </a:t>
            </a:r>
            <a:r>
              <a:rPr lang="it-IT" sz="1400" b="0" i="1" u="none" strike="noStrike" baseline="0" dirty="0" err="1">
                <a:latin typeface="Times New Roman" panose="02020603050405020304" pitchFamily="18" charset="0"/>
                <a:cs typeface="Times New Roman" panose="02020603050405020304" pitchFamily="18" charset="0"/>
              </a:rPr>
              <a:t>Surg</a:t>
            </a:r>
            <a:r>
              <a:rPr lang="it-IT" sz="1400" b="0" i="1" u="none" strike="noStrike" baseline="0" dirty="0">
                <a:latin typeface="Times New Roman" panose="02020603050405020304" pitchFamily="18" charset="0"/>
                <a:cs typeface="Times New Roman" panose="02020603050405020304" pitchFamily="18" charset="0"/>
              </a:rPr>
              <a:t> 2024;34:1324–32.</a:t>
            </a:r>
            <a:endParaRPr lang="it-IT" sz="1400" i="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 xmlns:a16="http://schemas.microsoft.com/office/drawing/2014/main" id="{EF3A5356-C452-40EB-8A5C-248233214484}"/>
              </a:ext>
            </a:extLst>
          </p:cNvPr>
          <p:cNvSpPr txBox="1"/>
          <p:nvPr/>
        </p:nvSpPr>
        <p:spPr>
          <a:xfrm>
            <a:off x="203201" y="859411"/>
            <a:ext cx="10769600" cy="707886"/>
          </a:xfrm>
          <a:prstGeom prst="rect">
            <a:avLst/>
          </a:prstGeom>
          <a:noFill/>
        </p:spPr>
        <p:txBody>
          <a:bodyPr wrap="square">
            <a:spAutoFit/>
          </a:bodyPr>
          <a:lstStyle/>
          <a:p>
            <a:pPr algn="ctr"/>
            <a:r>
              <a:rPr lang="en-US" sz="2000" b="0" i="1" dirty="0">
                <a:solidFill>
                  <a:srgbClr val="222222"/>
                </a:solidFill>
                <a:effectLst/>
                <a:latin typeface="Times New Roman" panose="02020603050405020304" pitchFamily="18" charset="0"/>
                <a:cs typeface="Times New Roman" panose="02020603050405020304" pitchFamily="18" charset="0"/>
              </a:rPr>
              <a:t>A retrospective cohort study of patients who underwent SG between January 2008 and August 2022 and sought treatment for weight recurrence with </a:t>
            </a:r>
            <a:r>
              <a:rPr lang="en-US" sz="2000" b="0" i="1" dirty="0" err="1">
                <a:solidFill>
                  <a:srgbClr val="222222"/>
                </a:solidFill>
                <a:effectLst/>
                <a:latin typeface="Times New Roman" panose="02020603050405020304" pitchFamily="18" charset="0"/>
                <a:cs typeface="Times New Roman" panose="02020603050405020304" pitchFamily="18" charset="0"/>
              </a:rPr>
              <a:t>semaglutide</a:t>
            </a:r>
            <a:r>
              <a:rPr lang="en-US" sz="2000" b="0" i="1" dirty="0">
                <a:solidFill>
                  <a:srgbClr val="222222"/>
                </a:solidFill>
                <a:effectLst/>
                <a:latin typeface="Times New Roman" panose="02020603050405020304" pitchFamily="18" charset="0"/>
                <a:cs typeface="Times New Roman" panose="02020603050405020304" pitchFamily="18" charset="0"/>
              </a:rPr>
              <a:t> or </a:t>
            </a:r>
            <a:r>
              <a:rPr lang="en-US" sz="2000" b="0" i="1" dirty="0" err="1">
                <a:solidFill>
                  <a:srgbClr val="222222"/>
                </a:solidFill>
                <a:effectLst/>
                <a:latin typeface="Times New Roman" panose="02020603050405020304" pitchFamily="18" charset="0"/>
                <a:cs typeface="Times New Roman" panose="02020603050405020304" pitchFamily="18" charset="0"/>
              </a:rPr>
              <a:t>tirzepatide</a:t>
            </a:r>
            <a:r>
              <a:rPr lang="en-US" sz="2000" b="0" i="1" dirty="0">
                <a:solidFill>
                  <a:srgbClr val="222222"/>
                </a:solidFill>
                <a:effectLst/>
                <a:latin typeface="Times New Roman" panose="02020603050405020304" pitchFamily="18" charset="0"/>
                <a:cs typeface="Times New Roman" panose="02020603050405020304" pitchFamily="18" charset="0"/>
              </a:rPr>
              <a:t> from January 2022 onwards.</a:t>
            </a:r>
            <a:endParaRPr lang="it-IT" sz="2000" i="1" dirty="0">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 xmlns:a16="http://schemas.microsoft.com/office/drawing/2014/main" id="{9B03C8CD-BF26-4786-A135-2E244A8C8205}"/>
              </a:ext>
            </a:extLst>
          </p:cNvPr>
          <p:cNvPicPr>
            <a:picLocks noChangeAspect="1"/>
          </p:cNvPicPr>
          <p:nvPr/>
        </p:nvPicPr>
        <p:blipFill>
          <a:blip r:embed="rId4" cstate="print"/>
          <a:stretch>
            <a:fillRect/>
          </a:stretch>
        </p:blipFill>
        <p:spPr>
          <a:xfrm>
            <a:off x="732971" y="1729285"/>
            <a:ext cx="9804408" cy="3941542"/>
          </a:xfrm>
          <a:prstGeom prst="rect">
            <a:avLst/>
          </a:prstGeom>
        </p:spPr>
      </p:pic>
    </p:spTree>
    <p:extLst>
      <p:ext uri="{BB962C8B-B14F-4D97-AF65-F5344CB8AC3E}">
        <p14:creationId xmlns="" xmlns:p14="http://schemas.microsoft.com/office/powerpoint/2010/main" val="3308865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0FC6088E-906A-4861-B647-0E607E1B2F3A}"/>
              </a:ext>
            </a:extLst>
          </p:cNvPr>
          <p:cNvSpPr txBox="1">
            <a:spLocks noChangeArrowheads="1"/>
          </p:cNvSpPr>
          <p:nvPr/>
        </p:nvSpPr>
        <p:spPr bwMode="auto">
          <a:xfrm>
            <a:off x="1658898" y="1011663"/>
            <a:ext cx="307128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bg1"/>
                </a:solidFill>
                <a:latin typeface="Arial" panose="020B0604020202020204" pitchFamily="34" charset="0"/>
                <a:ea typeface="SimSun" panose="02010600030101010101" pitchFamily="2" charset="-122"/>
              </a:defRPr>
            </a:lvl1pPr>
            <a:lvl2pPr>
              <a:defRPr>
                <a:solidFill>
                  <a:schemeClr val="bg1"/>
                </a:solidFill>
                <a:latin typeface="Arial" panose="020B0604020202020204" pitchFamily="34" charset="0"/>
                <a:ea typeface="SimSun" panose="02010600030101010101" pitchFamily="2" charset="-122"/>
              </a:defRPr>
            </a:lvl2pPr>
            <a:lvl3pPr>
              <a:defRPr>
                <a:solidFill>
                  <a:schemeClr val="bg1"/>
                </a:solidFill>
                <a:latin typeface="Arial" panose="020B0604020202020204" pitchFamily="34" charset="0"/>
                <a:ea typeface="SimSun" panose="02010600030101010101" pitchFamily="2" charset="-122"/>
              </a:defRPr>
            </a:lvl3pPr>
            <a:lvl4pPr>
              <a:defRPr>
                <a:solidFill>
                  <a:schemeClr val="bg1"/>
                </a:solidFill>
                <a:latin typeface="Arial" panose="020B0604020202020204" pitchFamily="34" charset="0"/>
                <a:ea typeface="SimSun" panose="02010600030101010101" pitchFamily="2" charset="-122"/>
              </a:defRPr>
            </a:lvl4pPr>
            <a:lvl5pPr>
              <a:defRPr>
                <a:solidFill>
                  <a:schemeClr val="bg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bg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bg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bg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bg1"/>
                </a:solidFill>
                <a:latin typeface="Arial" panose="020B0604020202020204" pitchFamily="34" charset="0"/>
                <a:ea typeface="SimSun" panose="02010600030101010101" pitchFamily="2" charset="-122"/>
              </a:defRPr>
            </a:lvl9pPr>
          </a:lstStyle>
          <a:p>
            <a:pPr defTabSz="914400" eaLnBrk="1" hangingPunct="1">
              <a:lnSpc>
                <a:spcPct val="90000"/>
              </a:lnSpc>
            </a:pPr>
            <a:r>
              <a:rPr lang="it-IT" altLang="it-IT" sz="3000" b="1" i="1" dirty="0" err="1">
                <a:solidFill>
                  <a:srgbClr val="C00000"/>
                </a:solidFill>
                <a:latin typeface="Times New Roman" panose="02020603050405020304" pitchFamily="18" charset="0"/>
                <a:cs typeface="Times New Roman" panose="02020603050405020304" pitchFamily="18" charset="0"/>
              </a:rPr>
              <a:t>Disclosures</a:t>
            </a:r>
            <a:endParaRPr lang="it-IT" altLang="it-IT" sz="3000" b="1" i="1" dirty="0">
              <a:solidFill>
                <a:srgbClr val="C00000"/>
              </a:solidFill>
              <a:latin typeface="Times New Roman" panose="02020603050405020304" pitchFamily="18" charset="0"/>
              <a:cs typeface="Times New Roman" panose="02020603050405020304" pitchFamily="18" charset="0"/>
            </a:endParaRPr>
          </a:p>
        </p:txBody>
      </p:sp>
      <p:sp>
        <p:nvSpPr>
          <p:cNvPr id="4" name="CasellaDiTesto 2">
            <a:extLst>
              <a:ext uri="{FF2B5EF4-FFF2-40B4-BE49-F238E27FC236}">
                <a16:creationId xmlns="" xmlns:a16="http://schemas.microsoft.com/office/drawing/2014/main" id="{A6EC7C5D-9A4B-40FC-8535-3D4029875DBA}"/>
              </a:ext>
            </a:extLst>
          </p:cNvPr>
          <p:cNvSpPr txBox="1">
            <a:spLocks noChangeArrowheads="1"/>
          </p:cNvSpPr>
          <p:nvPr/>
        </p:nvSpPr>
        <p:spPr bwMode="auto">
          <a:xfrm>
            <a:off x="2013687" y="2387209"/>
            <a:ext cx="6096000"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altLang="it-IT" sz="2600" i="1" dirty="0">
                <a:solidFill>
                  <a:schemeClr val="bg2">
                    <a:lumMod val="25000"/>
                  </a:schemeClr>
                </a:solidFill>
                <a:latin typeface="Times New Roman" panose="02020603050405020304" pitchFamily="18" charset="0"/>
                <a:cs typeface="Times New Roman" panose="02020603050405020304" pitchFamily="18" charset="0"/>
              </a:rPr>
              <a:t>- Eli Lilly</a:t>
            </a:r>
          </a:p>
          <a:p>
            <a:r>
              <a:rPr lang="it-IT" altLang="it-IT" sz="2600" i="1" dirty="0">
                <a:solidFill>
                  <a:schemeClr val="bg2">
                    <a:lumMod val="25000"/>
                  </a:schemeClr>
                </a:solidFill>
                <a:latin typeface="Times New Roman" panose="02020603050405020304" pitchFamily="18" charset="0"/>
                <a:cs typeface="Times New Roman" panose="02020603050405020304" pitchFamily="18" charset="0"/>
              </a:rPr>
              <a:t>- Novo </a:t>
            </a:r>
            <a:r>
              <a:rPr lang="it-IT" altLang="it-IT" sz="2600" i="1" dirty="0" err="1">
                <a:solidFill>
                  <a:schemeClr val="bg2">
                    <a:lumMod val="25000"/>
                  </a:schemeClr>
                </a:solidFill>
                <a:latin typeface="Times New Roman" panose="02020603050405020304" pitchFamily="18" charset="0"/>
                <a:cs typeface="Times New Roman" panose="02020603050405020304" pitchFamily="18" charset="0"/>
              </a:rPr>
              <a:t>Nordisk</a:t>
            </a:r>
            <a:endParaRPr lang="it-IT" altLang="it-IT" sz="2600" i="1"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97843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117EF98F-573F-4595-95ED-E2E748212032}"/>
              </a:ext>
            </a:extLst>
          </p:cNvPr>
          <p:cNvPicPr>
            <a:picLocks noChangeAspect="1"/>
          </p:cNvPicPr>
          <p:nvPr/>
        </p:nvPicPr>
        <p:blipFill>
          <a:blip r:embed="rId3" cstate="print"/>
          <a:stretch>
            <a:fillRect/>
          </a:stretch>
        </p:blipFill>
        <p:spPr>
          <a:xfrm>
            <a:off x="192058" y="180500"/>
            <a:ext cx="1162149" cy="573222"/>
          </a:xfrm>
          <a:prstGeom prst="rect">
            <a:avLst/>
          </a:prstGeom>
        </p:spPr>
      </p:pic>
      <p:sp>
        <p:nvSpPr>
          <p:cNvPr id="5" name="CasellaDiTesto 4">
            <a:extLst>
              <a:ext uri="{FF2B5EF4-FFF2-40B4-BE49-F238E27FC236}">
                <a16:creationId xmlns="" xmlns:a16="http://schemas.microsoft.com/office/drawing/2014/main" id="{D8B5D331-A34C-457E-9C9A-16BFE7826722}"/>
              </a:ext>
            </a:extLst>
          </p:cNvPr>
          <p:cNvSpPr txBox="1"/>
          <p:nvPr/>
        </p:nvSpPr>
        <p:spPr>
          <a:xfrm>
            <a:off x="1517203" y="247539"/>
            <a:ext cx="10555529" cy="769441"/>
          </a:xfrm>
          <a:prstGeom prst="rect">
            <a:avLst/>
          </a:prstGeom>
          <a:noFill/>
        </p:spPr>
        <p:txBody>
          <a:bodyPr wrap="square">
            <a:spAutoFit/>
          </a:bodyPr>
          <a:lstStyle/>
          <a:p>
            <a:r>
              <a:rPr lang="en-US" sz="2200" b="1" i="0" dirty="0">
                <a:solidFill>
                  <a:srgbClr val="C00000"/>
                </a:solidFill>
                <a:effectLst/>
                <a:latin typeface="Times New Roman" panose="02020603050405020304" pitchFamily="18" charset="0"/>
                <a:cs typeface="Times New Roman" panose="02020603050405020304" pitchFamily="18" charset="0"/>
              </a:rPr>
              <a:t>BARI-STEP:</a:t>
            </a:r>
            <a:r>
              <a:rPr lang="en-US" sz="2200" b="0" i="0" dirty="0">
                <a:solidFill>
                  <a:srgbClr val="000000"/>
                </a:solidFill>
                <a:effectLst/>
                <a:latin typeface="Times New Roman" panose="02020603050405020304" pitchFamily="18" charset="0"/>
                <a:cs typeface="Times New Roman" panose="02020603050405020304" pitchFamily="18" charset="0"/>
              </a:rPr>
              <a:t> A double-blinded, </a:t>
            </a:r>
            <a:r>
              <a:rPr lang="en-US" sz="2200" b="0" i="0" dirty="0" err="1">
                <a:solidFill>
                  <a:srgbClr val="000000"/>
                </a:solidFill>
                <a:effectLst/>
                <a:latin typeface="Times New Roman" panose="02020603050405020304" pitchFamily="18" charset="0"/>
                <a:cs typeface="Times New Roman" panose="02020603050405020304" pitchFamily="18" charset="0"/>
              </a:rPr>
              <a:t>randomised</a:t>
            </a:r>
            <a:r>
              <a:rPr lang="en-US" sz="2200" b="0" i="0" dirty="0">
                <a:solidFill>
                  <a:srgbClr val="000000"/>
                </a:solidFill>
                <a:effectLst/>
                <a:latin typeface="Times New Roman" panose="02020603050405020304" pitchFamily="18" charset="0"/>
                <a:cs typeface="Times New Roman" panose="02020603050405020304" pitchFamily="18" charset="0"/>
              </a:rPr>
              <a:t>, placebo-controlled trial of </a:t>
            </a:r>
            <a:r>
              <a:rPr lang="en-US" sz="2200" b="0" i="0" dirty="0" err="1">
                <a:solidFill>
                  <a:srgbClr val="000000"/>
                </a:solidFill>
                <a:effectLst/>
                <a:latin typeface="Times New Roman" panose="02020603050405020304" pitchFamily="18" charset="0"/>
                <a:cs typeface="Times New Roman" panose="02020603050405020304" pitchFamily="18" charset="0"/>
              </a:rPr>
              <a:t>semaglutide</a:t>
            </a:r>
            <a:r>
              <a:rPr lang="en-US" sz="2200" b="0" i="0" dirty="0">
                <a:solidFill>
                  <a:srgbClr val="000000"/>
                </a:solidFill>
                <a:effectLst/>
                <a:latin typeface="Times New Roman" panose="02020603050405020304" pitchFamily="18" charset="0"/>
                <a:cs typeface="Times New Roman" panose="02020603050405020304" pitchFamily="18" charset="0"/>
              </a:rPr>
              <a:t> 2.4 mg in patients with poor weight-loss following bariatric surgery.</a:t>
            </a:r>
            <a:endParaRPr lang="it-IT" sz="2200" dirty="0">
              <a:latin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 xmlns:a16="http://schemas.microsoft.com/office/drawing/2014/main" id="{8A55EF8C-7A7D-44A1-95CF-50257C27B4B3}"/>
              </a:ext>
            </a:extLst>
          </p:cNvPr>
          <p:cNvSpPr txBox="1"/>
          <p:nvPr/>
        </p:nvSpPr>
        <p:spPr>
          <a:xfrm>
            <a:off x="0" y="5794745"/>
            <a:ext cx="4303059" cy="338554"/>
          </a:xfrm>
          <a:prstGeom prst="rect">
            <a:avLst/>
          </a:prstGeom>
          <a:noFill/>
        </p:spPr>
        <p:txBody>
          <a:bodyPr wrap="square">
            <a:spAutoFit/>
          </a:bodyPr>
          <a:lstStyle/>
          <a:p>
            <a:r>
              <a:rPr lang="en-US" sz="1600" b="0" i="1" dirty="0">
                <a:solidFill>
                  <a:srgbClr val="000000"/>
                </a:solidFill>
                <a:effectLst/>
                <a:latin typeface="Times New Roman" panose="02020603050405020304" pitchFamily="18" charset="0"/>
                <a:cs typeface="Times New Roman" panose="02020603050405020304" pitchFamily="18" charset="0"/>
              </a:rPr>
              <a:t>University College London Joint Research Office</a:t>
            </a:r>
            <a:endParaRPr lang="it-IT" sz="1600" i="1" dirty="0">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 xmlns:a16="http://schemas.microsoft.com/office/drawing/2014/main" id="{24B09C4F-0851-4D4D-9F3D-137F6CBF7D87}"/>
              </a:ext>
            </a:extLst>
          </p:cNvPr>
          <p:cNvSpPr txBox="1"/>
          <p:nvPr/>
        </p:nvSpPr>
        <p:spPr>
          <a:xfrm>
            <a:off x="296371" y="1307032"/>
            <a:ext cx="11776361" cy="4093428"/>
          </a:xfrm>
          <a:prstGeom prst="rect">
            <a:avLst/>
          </a:prstGeom>
          <a:noFill/>
        </p:spPr>
        <p:txBody>
          <a:bodyPr wrap="square">
            <a:spAutoFit/>
          </a:bodyPr>
          <a:lstStyle/>
          <a:p>
            <a:pPr marL="285750" indent="-285750">
              <a:buClr>
                <a:srgbClr val="C00000"/>
              </a:buClr>
              <a:buFont typeface="Wingdings" panose="05000000000000000000" pitchFamily="2" charset="2"/>
              <a:buChar char="Ø"/>
            </a:pPr>
            <a:r>
              <a:rPr lang="en-US" sz="2000" b="0" i="0" dirty="0">
                <a:solidFill>
                  <a:srgbClr val="000000"/>
                </a:solidFill>
                <a:effectLst/>
                <a:latin typeface="Times New Roman" panose="02020603050405020304" pitchFamily="18" charset="0"/>
                <a:cs typeface="Times New Roman" panose="02020603050405020304" pitchFamily="18" charset="0"/>
              </a:rPr>
              <a:t>Bariatric surgery is the most effective treatment for patients with severe obesity producing sustained weight-loss with reduced morbidity and mortality. Roux-en-Y gastric bypass (RYGB) and sleeve gastrectomy (SG) are the commonest bariatric procedures. Whilst at a population level these operations are highly effective at reducing weight, obesity-associated morbidity and mortality; at the level of the individual, </a:t>
            </a:r>
            <a:r>
              <a:rPr lang="en-US" sz="2000" b="1" i="0" dirty="0">
                <a:solidFill>
                  <a:srgbClr val="000000"/>
                </a:solidFill>
                <a:effectLst/>
                <a:latin typeface="Times New Roman" panose="02020603050405020304" pitchFamily="18" charset="0"/>
                <a:cs typeface="Times New Roman" panose="02020603050405020304" pitchFamily="18" charset="0"/>
              </a:rPr>
              <a:t>weight-loss following RYGB and SG is highly variable</a:t>
            </a:r>
            <a:r>
              <a:rPr lang="en-US" sz="2000" b="0" i="0" dirty="0">
                <a:solidFill>
                  <a:srgbClr val="000000"/>
                </a:solidFill>
                <a:effectLst/>
                <a:latin typeface="Times New Roman" panose="02020603050405020304" pitchFamily="18" charset="0"/>
                <a:cs typeface="Times New Roman" panose="02020603050405020304" pitchFamily="18" charset="0"/>
              </a:rPr>
              <a:t>. Given the associated risks, procedure cost and the need for lifelong nutritional monitoring there is an urgent unmet clinical need to identify those with a poor weight loss response, improve weight-loss and </a:t>
            </a:r>
            <a:r>
              <a:rPr lang="en-US" sz="2000" b="0" i="0" dirty="0" err="1">
                <a:solidFill>
                  <a:srgbClr val="000000"/>
                </a:solidFill>
                <a:effectLst/>
                <a:latin typeface="Times New Roman" panose="02020603050405020304" pitchFamily="18" charset="0"/>
                <a:cs typeface="Times New Roman" panose="02020603050405020304" pitchFamily="18" charset="0"/>
              </a:rPr>
              <a:t>maximise</a:t>
            </a:r>
            <a:r>
              <a:rPr lang="en-US" sz="2000" b="0" i="0" dirty="0">
                <a:solidFill>
                  <a:srgbClr val="000000"/>
                </a:solidFill>
                <a:effectLst/>
                <a:latin typeface="Times New Roman" panose="02020603050405020304" pitchFamily="18" charset="0"/>
                <a:cs typeface="Times New Roman" panose="02020603050405020304" pitchFamily="18" charset="0"/>
              </a:rPr>
              <a:t> the health benefits for bariatric surgery patients.</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Ø"/>
            </a:pPr>
            <a:r>
              <a:rPr lang="en-US" sz="2000" b="0" i="0" dirty="0">
                <a:solidFill>
                  <a:srgbClr val="000000"/>
                </a:solidFill>
                <a:effectLst/>
                <a:latin typeface="Times New Roman" panose="02020603050405020304" pitchFamily="18" charset="0"/>
                <a:cs typeface="Times New Roman" panose="02020603050405020304" pitchFamily="18" charset="0"/>
              </a:rPr>
              <a:t>BARI-STEP is a phase III b, double-blinded, </a:t>
            </a:r>
            <a:r>
              <a:rPr lang="en-US" sz="2000" b="0" i="0" dirty="0" err="1">
                <a:solidFill>
                  <a:srgbClr val="000000"/>
                </a:solidFill>
                <a:effectLst/>
                <a:latin typeface="Times New Roman" panose="02020603050405020304" pitchFamily="18" charset="0"/>
                <a:cs typeface="Times New Roman" panose="02020603050405020304" pitchFamily="18" charset="0"/>
              </a:rPr>
              <a:t>randomised</a:t>
            </a:r>
            <a:r>
              <a:rPr lang="en-US" sz="2000" b="0" i="0" dirty="0">
                <a:solidFill>
                  <a:srgbClr val="000000"/>
                </a:solidFill>
                <a:effectLst/>
                <a:latin typeface="Times New Roman" panose="02020603050405020304" pitchFamily="18" charset="0"/>
                <a:cs typeface="Times New Roman" panose="02020603050405020304" pitchFamily="18" charset="0"/>
              </a:rPr>
              <a:t>, parallel group trial in patients with poor weight loss following bariatric surgery. The aim of this trial is to determine whether 68 weeks of subcutaneous </a:t>
            </a:r>
            <a:r>
              <a:rPr lang="en-US" sz="2000" b="0" i="0" dirty="0" err="1">
                <a:solidFill>
                  <a:srgbClr val="000000"/>
                </a:solidFill>
                <a:effectLst/>
                <a:latin typeface="Times New Roman" panose="02020603050405020304" pitchFamily="18" charset="0"/>
                <a:cs typeface="Times New Roman" panose="02020603050405020304" pitchFamily="18" charset="0"/>
              </a:rPr>
              <a:t>semaglutide</a:t>
            </a:r>
            <a:r>
              <a:rPr lang="en-US" sz="2000" b="0" i="0" dirty="0">
                <a:solidFill>
                  <a:srgbClr val="000000"/>
                </a:solidFill>
                <a:effectLst/>
                <a:latin typeface="Times New Roman" panose="02020603050405020304" pitchFamily="18" charset="0"/>
                <a:cs typeface="Times New Roman" panose="02020603050405020304" pitchFamily="18" charset="0"/>
              </a:rPr>
              <a:t> 2.4 mg causes greater percentage weight loss and to estimate the extent of any reduction, reduction in adiposity, improvement in metabolic indices, physical function and health-related quality of life (</a:t>
            </a:r>
            <a:r>
              <a:rPr lang="en-US" sz="2000" b="0" i="0" dirty="0" err="1">
                <a:solidFill>
                  <a:srgbClr val="000000"/>
                </a:solidFill>
                <a:effectLst/>
                <a:latin typeface="Times New Roman" panose="02020603050405020304" pitchFamily="18" charset="0"/>
                <a:cs typeface="Times New Roman" panose="02020603050405020304" pitchFamily="18" charset="0"/>
              </a:rPr>
              <a:t>HRQoL</a:t>
            </a:r>
            <a:r>
              <a:rPr lang="en-US" sz="2000" b="0" i="0" dirty="0">
                <a:solidFill>
                  <a:srgbClr val="000000"/>
                </a:solidFill>
                <a:effectLst/>
                <a:latin typeface="Times New Roman" panose="02020603050405020304" pitchFamily="18" charset="0"/>
                <a:cs typeface="Times New Roman" panose="02020603050405020304" pitchFamily="18" charset="0"/>
              </a:rPr>
              <a:t>) than placebo in patients with poor weight loss following RYGB or SG.</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8959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94DB556F-2432-4526-B0D5-696124F0DCA2}"/>
              </a:ext>
            </a:extLst>
          </p:cNvPr>
          <p:cNvSpPr txBox="1"/>
          <p:nvPr/>
        </p:nvSpPr>
        <p:spPr>
          <a:xfrm>
            <a:off x="48084" y="755174"/>
            <a:ext cx="8164415" cy="923330"/>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70 </a:t>
            </a:r>
            <a:r>
              <a:rPr lang="it-IT" dirty="0" err="1">
                <a:latin typeface="Times New Roman" panose="02020603050405020304" pitchFamily="18" charset="0"/>
                <a:cs typeface="Times New Roman" panose="02020603050405020304" pitchFamily="18" charset="0"/>
              </a:rPr>
              <a:t>participants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randomised</a:t>
            </a:r>
            <a:r>
              <a:rPr lang="it-IT" dirty="0">
                <a:latin typeface="Times New Roman" panose="02020603050405020304" pitchFamily="18" charset="0"/>
                <a:cs typeface="Times New Roman" panose="02020603050405020304" pitchFamily="18" charset="0"/>
              </a:rPr>
              <a:t> to:</a:t>
            </a:r>
          </a:p>
          <a:p>
            <a:r>
              <a:rPr lang="it-IT" dirty="0" err="1">
                <a:latin typeface="Times New Roman" panose="02020603050405020304" pitchFamily="18" charset="0"/>
                <a:cs typeface="Times New Roman" panose="02020603050405020304" pitchFamily="18" charset="0"/>
              </a:rPr>
              <a:t>Semaglutide</a:t>
            </a:r>
            <a:r>
              <a:rPr lang="it-IT" dirty="0">
                <a:latin typeface="Times New Roman" panose="02020603050405020304" pitchFamily="18" charset="0"/>
                <a:cs typeface="Times New Roman" panose="02020603050405020304" pitchFamily="18" charset="0"/>
              </a:rPr>
              <a:t> (N = 35) or placebo (N = 35), </a:t>
            </a:r>
            <a:r>
              <a:rPr lang="it-IT" dirty="0" err="1">
                <a:latin typeface="Times New Roman" panose="02020603050405020304" pitchFamily="18" charset="0"/>
                <a:cs typeface="Times New Roman" panose="02020603050405020304" pitchFamily="18" charset="0"/>
              </a:rPr>
              <a:t>both</a:t>
            </a:r>
            <a:r>
              <a:rPr lang="it-IT" dirty="0">
                <a:latin typeface="Times New Roman" panose="02020603050405020304" pitchFamily="18" charset="0"/>
                <a:cs typeface="Times New Roman" panose="02020603050405020304" pitchFamily="18" charset="0"/>
              </a:rPr>
              <a:t> groups </a:t>
            </a:r>
            <a:r>
              <a:rPr lang="it-IT" dirty="0" err="1">
                <a:latin typeface="Times New Roman" panose="02020603050405020304" pitchFamily="18" charset="0"/>
                <a:cs typeface="Times New Roman" panose="02020603050405020304" pitchFamily="18" charset="0"/>
              </a:rPr>
              <a:t>received</a:t>
            </a:r>
            <a:r>
              <a:rPr lang="it-IT" dirty="0">
                <a:latin typeface="Times New Roman" panose="02020603050405020304" pitchFamily="18" charset="0"/>
                <a:cs typeface="Times New Roman" panose="02020603050405020304" pitchFamily="18" charset="0"/>
              </a:rPr>
              <a:t> lifestyle </a:t>
            </a:r>
            <a:r>
              <a:rPr lang="it-IT" dirty="0" err="1">
                <a:latin typeface="Times New Roman" panose="02020603050405020304" pitchFamily="18" charset="0"/>
                <a:cs typeface="Times New Roman" panose="02020603050405020304" pitchFamily="18" charset="0"/>
              </a:rPr>
              <a:t>intervention</a:t>
            </a:r>
            <a:r>
              <a:rPr lang="it-IT" dirty="0">
                <a:latin typeface="Times New Roman" panose="02020603050405020304" pitchFamily="18" charset="0"/>
                <a:cs typeface="Times New Roman" panose="02020603050405020304" pitchFamily="18" charset="0"/>
              </a:rPr>
              <a:t>;</a:t>
            </a:r>
          </a:p>
          <a:p>
            <a:r>
              <a:rPr lang="it-IT" dirty="0">
                <a:latin typeface="Times New Roman" panose="02020603050405020304" pitchFamily="18" charset="0"/>
                <a:cs typeface="Times New Roman" panose="02020603050405020304" pitchFamily="18" charset="0"/>
              </a:rPr>
              <a:t>Treatment duration: 68 weeks.</a:t>
            </a:r>
          </a:p>
        </p:txBody>
      </p:sp>
      <p:pic>
        <p:nvPicPr>
          <p:cNvPr id="3" name="Immagine 2">
            <a:extLst>
              <a:ext uri="{FF2B5EF4-FFF2-40B4-BE49-F238E27FC236}">
                <a16:creationId xmlns="" xmlns:a16="http://schemas.microsoft.com/office/drawing/2014/main" id="{CB9CD101-06F9-492B-A004-21BDCF2C1B4B}"/>
              </a:ext>
            </a:extLst>
          </p:cNvPr>
          <p:cNvPicPr>
            <a:picLocks noChangeAspect="1"/>
          </p:cNvPicPr>
          <p:nvPr/>
        </p:nvPicPr>
        <p:blipFill>
          <a:blip r:embed="rId3" cstate="print"/>
          <a:stretch>
            <a:fillRect/>
          </a:stretch>
        </p:blipFill>
        <p:spPr>
          <a:xfrm>
            <a:off x="114101" y="53609"/>
            <a:ext cx="920102" cy="453834"/>
          </a:xfrm>
          <a:prstGeom prst="rect">
            <a:avLst/>
          </a:prstGeom>
        </p:spPr>
      </p:pic>
      <p:sp>
        <p:nvSpPr>
          <p:cNvPr id="4" name="CasellaDiTesto 3">
            <a:extLst>
              <a:ext uri="{FF2B5EF4-FFF2-40B4-BE49-F238E27FC236}">
                <a16:creationId xmlns="" xmlns:a16="http://schemas.microsoft.com/office/drawing/2014/main" id="{5968B56A-5855-4917-B6F7-FEB0F58C68E5}"/>
              </a:ext>
            </a:extLst>
          </p:cNvPr>
          <p:cNvSpPr txBox="1"/>
          <p:nvPr/>
        </p:nvSpPr>
        <p:spPr>
          <a:xfrm>
            <a:off x="1034203" y="26504"/>
            <a:ext cx="11157797" cy="646331"/>
          </a:xfrm>
          <a:prstGeom prst="rect">
            <a:avLst/>
          </a:prstGeom>
          <a:noFill/>
        </p:spPr>
        <p:txBody>
          <a:bodyPr wrap="square">
            <a:spAutoFit/>
          </a:bodyPr>
          <a:lstStyle/>
          <a:p>
            <a:r>
              <a:rPr lang="en-US" b="1" i="0" dirty="0">
                <a:solidFill>
                  <a:srgbClr val="C00000"/>
                </a:solidFill>
                <a:effectLst/>
                <a:latin typeface="Times New Roman" panose="02020603050405020304" pitchFamily="18" charset="0"/>
                <a:cs typeface="Times New Roman" panose="02020603050405020304" pitchFamily="18" charset="0"/>
              </a:rPr>
              <a:t>BARI-STEP:</a:t>
            </a:r>
            <a:r>
              <a:rPr lang="en-US" b="0" i="0" dirty="0">
                <a:solidFill>
                  <a:srgbClr val="000000"/>
                </a:solidFill>
                <a:effectLst/>
                <a:latin typeface="Times New Roman" panose="02020603050405020304" pitchFamily="18" charset="0"/>
                <a:cs typeface="Times New Roman" panose="02020603050405020304" pitchFamily="18" charset="0"/>
              </a:rPr>
              <a:t> A double-blinded, </a:t>
            </a:r>
            <a:r>
              <a:rPr lang="en-US" b="0" i="0" dirty="0" err="1">
                <a:solidFill>
                  <a:srgbClr val="000000"/>
                </a:solidFill>
                <a:effectLst/>
                <a:latin typeface="Times New Roman" panose="02020603050405020304" pitchFamily="18" charset="0"/>
                <a:cs typeface="Times New Roman" panose="02020603050405020304" pitchFamily="18" charset="0"/>
              </a:rPr>
              <a:t>randomised</a:t>
            </a:r>
            <a:r>
              <a:rPr lang="en-US" b="0" i="0" dirty="0">
                <a:solidFill>
                  <a:srgbClr val="000000"/>
                </a:solidFill>
                <a:effectLst/>
                <a:latin typeface="Times New Roman" panose="02020603050405020304" pitchFamily="18" charset="0"/>
                <a:cs typeface="Times New Roman" panose="02020603050405020304" pitchFamily="18" charset="0"/>
              </a:rPr>
              <a:t>, placebo-controlled trial of </a:t>
            </a:r>
            <a:r>
              <a:rPr lang="en-US" b="0" i="0" dirty="0" err="1">
                <a:solidFill>
                  <a:srgbClr val="000000"/>
                </a:solidFill>
                <a:effectLst/>
                <a:latin typeface="Times New Roman" panose="02020603050405020304" pitchFamily="18" charset="0"/>
                <a:cs typeface="Times New Roman" panose="02020603050405020304" pitchFamily="18" charset="0"/>
              </a:rPr>
              <a:t>semaglutide</a:t>
            </a:r>
            <a:r>
              <a:rPr lang="en-US" b="0" i="0" dirty="0">
                <a:solidFill>
                  <a:srgbClr val="000000"/>
                </a:solidFill>
                <a:effectLst/>
                <a:latin typeface="Times New Roman" panose="02020603050405020304" pitchFamily="18" charset="0"/>
                <a:cs typeface="Times New Roman" panose="02020603050405020304" pitchFamily="18" charset="0"/>
              </a:rPr>
              <a:t> 2.4 mg in patients with poor weight-loss following bariatric surgery (Sleeve gastrectomy or Roux-en-Y gastric bypass.).</a:t>
            </a:r>
            <a:endParaRPr lang="it-IT" dirty="0">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 xmlns:a16="http://schemas.microsoft.com/office/drawing/2014/main" id="{BE50766D-444F-4193-9394-498F25ACA8AA}"/>
              </a:ext>
            </a:extLst>
          </p:cNvPr>
          <p:cNvSpPr txBox="1"/>
          <p:nvPr/>
        </p:nvSpPr>
        <p:spPr>
          <a:xfrm>
            <a:off x="-41563" y="5880269"/>
            <a:ext cx="4303059" cy="307777"/>
          </a:xfrm>
          <a:prstGeom prst="rect">
            <a:avLst/>
          </a:prstGeom>
          <a:noFill/>
        </p:spPr>
        <p:txBody>
          <a:bodyPr wrap="square">
            <a:spAutoFit/>
          </a:bodyPr>
          <a:lstStyle/>
          <a:p>
            <a:r>
              <a:rPr lang="en-US" sz="1400" b="0" i="1" dirty="0">
                <a:solidFill>
                  <a:srgbClr val="000000"/>
                </a:solidFill>
                <a:effectLst/>
                <a:latin typeface="Times New Roman" panose="02020603050405020304" pitchFamily="18" charset="0"/>
                <a:cs typeface="Times New Roman" panose="02020603050405020304" pitchFamily="18" charset="0"/>
              </a:rPr>
              <a:t>University College London Joint Research Office</a:t>
            </a:r>
            <a:endParaRPr lang="it-IT" sz="1400" i="1" dirty="0">
              <a:latin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 xmlns:a16="http://schemas.microsoft.com/office/drawing/2014/main" id="{4B859F1F-96DD-4DE3-B178-E3DFAE70BE3B}"/>
              </a:ext>
            </a:extLst>
          </p:cNvPr>
          <p:cNvSpPr txBox="1"/>
          <p:nvPr/>
        </p:nvSpPr>
        <p:spPr>
          <a:xfrm>
            <a:off x="114101" y="5529472"/>
            <a:ext cx="6113928" cy="307777"/>
          </a:xfrm>
          <a:prstGeom prst="rect">
            <a:avLst/>
          </a:prstGeom>
          <a:noFill/>
        </p:spPr>
        <p:txBody>
          <a:bodyPr wrap="square">
            <a:spAutoFit/>
          </a:bodyPr>
          <a:lstStyle/>
          <a:p>
            <a:r>
              <a:rPr lang="en-US" sz="1400" b="0" i="1" dirty="0">
                <a:solidFill>
                  <a:srgbClr val="000000"/>
                </a:solidFill>
                <a:effectLst/>
                <a:latin typeface="Times New Roman" panose="02020603050405020304" pitchFamily="18" charset="0"/>
                <a:cs typeface="Times New Roman" panose="02020603050405020304" pitchFamily="18" charset="0"/>
              </a:rPr>
              <a:t>Adjusted for surgery type, diabetes status, sex and initial weight.</a:t>
            </a:r>
            <a:endParaRPr lang="it-IT" sz="1400" i="1" dirty="0"/>
          </a:p>
        </p:txBody>
      </p:sp>
      <p:pic>
        <p:nvPicPr>
          <p:cNvPr id="9" name="Immagine 8">
            <a:extLst>
              <a:ext uri="{FF2B5EF4-FFF2-40B4-BE49-F238E27FC236}">
                <a16:creationId xmlns="" xmlns:a16="http://schemas.microsoft.com/office/drawing/2014/main" id="{51F742A2-7266-4CA2-9775-2D0963EB835F}"/>
              </a:ext>
            </a:extLst>
          </p:cNvPr>
          <p:cNvPicPr>
            <a:picLocks noChangeAspect="1"/>
          </p:cNvPicPr>
          <p:nvPr/>
        </p:nvPicPr>
        <p:blipFill>
          <a:blip r:embed="rId4" cstate="print"/>
          <a:stretch>
            <a:fillRect/>
          </a:stretch>
        </p:blipFill>
        <p:spPr>
          <a:xfrm>
            <a:off x="326005" y="2268018"/>
            <a:ext cx="4016173" cy="3092357"/>
          </a:xfrm>
          <a:prstGeom prst="rect">
            <a:avLst/>
          </a:prstGeom>
        </p:spPr>
      </p:pic>
      <p:sp>
        <p:nvSpPr>
          <p:cNvPr id="11" name="CasellaDiTesto 10">
            <a:extLst>
              <a:ext uri="{FF2B5EF4-FFF2-40B4-BE49-F238E27FC236}">
                <a16:creationId xmlns="" xmlns:a16="http://schemas.microsoft.com/office/drawing/2014/main" id="{6C5000F9-F737-418B-926A-B27DC1E2321D}"/>
              </a:ext>
            </a:extLst>
          </p:cNvPr>
          <p:cNvSpPr txBox="1"/>
          <p:nvPr/>
        </p:nvSpPr>
        <p:spPr>
          <a:xfrm>
            <a:off x="9773974" y="5870743"/>
            <a:ext cx="2250958" cy="307777"/>
          </a:xfrm>
          <a:prstGeom prst="rect">
            <a:avLst/>
          </a:prstGeom>
          <a:noFill/>
        </p:spPr>
        <p:txBody>
          <a:bodyPr wrap="square">
            <a:spAutoFit/>
          </a:bodyPr>
          <a:lstStyle/>
          <a:p>
            <a:r>
              <a:rPr lang="en-US" sz="1400" i="1" dirty="0">
                <a:solidFill>
                  <a:srgbClr val="000000"/>
                </a:solidFill>
                <a:latin typeface="Times New Roman" panose="02020603050405020304" pitchFamily="18" charset="0"/>
                <a:cs typeface="Times New Roman" panose="02020603050405020304" pitchFamily="18" charset="0"/>
              </a:rPr>
              <a:t>Mallik R, et al. EASD 2025</a:t>
            </a:r>
            <a:endParaRPr lang="it-IT" sz="1400" dirty="0"/>
          </a:p>
        </p:txBody>
      </p:sp>
      <p:sp>
        <p:nvSpPr>
          <p:cNvPr id="13" name="CasellaDiTesto 12">
            <a:extLst>
              <a:ext uri="{FF2B5EF4-FFF2-40B4-BE49-F238E27FC236}">
                <a16:creationId xmlns="" xmlns:a16="http://schemas.microsoft.com/office/drawing/2014/main" id="{238FD5E7-42D2-405A-9D49-37F73275E21A}"/>
              </a:ext>
            </a:extLst>
          </p:cNvPr>
          <p:cNvSpPr txBox="1"/>
          <p:nvPr/>
        </p:nvSpPr>
        <p:spPr>
          <a:xfrm>
            <a:off x="6356588" y="1783672"/>
            <a:ext cx="2615453" cy="338554"/>
          </a:xfrm>
          <a:prstGeom prst="rect">
            <a:avLst/>
          </a:prstGeom>
          <a:noFill/>
        </p:spPr>
        <p:txBody>
          <a:bodyPr wrap="square">
            <a:spAutoFit/>
          </a:bodyPr>
          <a:lstStyle/>
          <a:p>
            <a:r>
              <a:rPr lang="it-IT" sz="1600" b="1" i="1" dirty="0" err="1">
                <a:solidFill>
                  <a:srgbClr val="C00000"/>
                </a:solidFill>
                <a:latin typeface="Times New Roman" panose="02020603050405020304" pitchFamily="18" charset="0"/>
                <a:cs typeface="Times New Roman" panose="02020603050405020304" pitchFamily="18" charset="0"/>
              </a:rPr>
              <a:t>Categorical</a:t>
            </a:r>
            <a:r>
              <a:rPr lang="it-IT" sz="1600" b="1" i="1" dirty="0">
                <a:solidFill>
                  <a:srgbClr val="C00000"/>
                </a:solidFill>
                <a:latin typeface="Times New Roman" panose="02020603050405020304" pitchFamily="18" charset="0"/>
                <a:cs typeface="Times New Roman" panose="02020603050405020304" pitchFamily="18" charset="0"/>
              </a:rPr>
              <a:t> weight </a:t>
            </a:r>
            <a:r>
              <a:rPr lang="it-IT" sz="1600" b="1" i="1" dirty="0" err="1">
                <a:solidFill>
                  <a:srgbClr val="C00000"/>
                </a:solidFill>
                <a:latin typeface="Times New Roman" panose="02020603050405020304" pitchFamily="18" charset="0"/>
                <a:cs typeface="Times New Roman" panose="02020603050405020304" pitchFamily="18" charset="0"/>
              </a:rPr>
              <a:t>loss</a:t>
            </a:r>
            <a:r>
              <a:rPr lang="it-IT" sz="1600" b="1" i="1" dirty="0">
                <a:solidFill>
                  <a:srgbClr val="C00000"/>
                </a:solidFill>
                <a:latin typeface="Times New Roman" panose="02020603050405020304" pitchFamily="18" charset="0"/>
                <a:cs typeface="Times New Roman" panose="02020603050405020304" pitchFamily="18" charset="0"/>
              </a:rPr>
              <a:t> (%)</a:t>
            </a:r>
            <a:endParaRPr lang="it-IT" sz="1600" b="1" i="1" dirty="0">
              <a:solidFill>
                <a:srgbClr val="C00000"/>
              </a:solidFill>
            </a:endParaRPr>
          </a:p>
        </p:txBody>
      </p:sp>
      <p:sp>
        <p:nvSpPr>
          <p:cNvPr id="14" name="CasellaDiTesto 13">
            <a:extLst>
              <a:ext uri="{FF2B5EF4-FFF2-40B4-BE49-F238E27FC236}">
                <a16:creationId xmlns="" xmlns:a16="http://schemas.microsoft.com/office/drawing/2014/main" id="{C4B3F4C4-924D-4CCE-A3BF-964EBC3B2B2D}"/>
              </a:ext>
            </a:extLst>
          </p:cNvPr>
          <p:cNvSpPr txBox="1"/>
          <p:nvPr/>
        </p:nvSpPr>
        <p:spPr>
          <a:xfrm>
            <a:off x="1209421" y="1833341"/>
            <a:ext cx="2615453" cy="338554"/>
          </a:xfrm>
          <a:prstGeom prst="rect">
            <a:avLst/>
          </a:prstGeom>
          <a:noFill/>
        </p:spPr>
        <p:txBody>
          <a:bodyPr wrap="square">
            <a:spAutoFit/>
          </a:bodyPr>
          <a:lstStyle/>
          <a:p>
            <a:r>
              <a:rPr lang="it-IT" sz="1600" b="1" i="1" dirty="0">
                <a:solidFill>
                  <a:srgbClr val="C00000"/>
                </a:solidFill>
                <a:latin typeface="Times New Roman" panose="02020603050405020304" pitchFamily="18" charset="0"/>
                <a:cs typeface="Times New Roman" panose="02020603050405020304" pitchFamily="18" charset="0"/>
              </a:rPr>
              <a:t>Body weight </a:t>
            </a:r>
            <a:r>
              <a:rPr lang="it-IT" sz="1600" b="1" i="1" dirty="0" err="1">
                <a:solidFill>
                  <a:srgbClr val="C00000"/>
                </a:solidFill>
                <a:latin typeface="Times New Roman" panose="02020603050405020304" pitchFamily="18" charset="0"/>
                <a:cs typeface="Times New Roman" panose="02020603050405020304" pitchFamily="18" charset="0"/>
              </a:rPr>
              <a:t>change</a:t>
            </a:r>
            <a:r>
              <a:rPr lang="it-IT" sz="1600" b="1" i="1" dirty="0">
                <a:solidFill>
                  <a:srgbClr val="C00000"/>
                </a:solidFill>
                <a:latin typeface="Times New Roman" panose="02020603050405020304" pitchFamily="18" charset="0"/>
                <a:cs typeface="Times New Roman" panose="02020603050405020304" pitchFamily="18" charset="0"/>
              </a:rPr>
              <a:t> (%)</a:t>
            </a:r>
            <a:endParaRPr lang="it-IT" sz="1600" b="1" i="1" dirty="0">
              <a:solidFill>
                <a:srgbClr val="C00000"/>
              </a:solidFill>
            </a:endParaRPr>
          </a:p>
        </p:txBody>
      </p:sp>
      <p:pic>
        <p:nvPicPr>
          <p:cNvPr id="15" name="Immagine 14">
            <a:extLst>
              <a:ext uri="{FF2B5EF4-FFF2-40B4-BE49-F238E27FC236}">
                <a16:creationId xmlns="" xmlns:a16="http://schemas.microsoft.com/office/drawing/2014/main" id="{A71AA5C7-036A-4E7F-93AB-BFBD9252B20D}"/>
              </a:ext>
            </a:extLst>
          </p:cNvPr>
          <p:cNvPicPr>
            <a:picLocks noChangeAspect="1"/>
          </p:cNvPicPr>
          <p:nvPr/>
        </p:nvPicPr>
        <p:blipFill>
          <a:blip r:embed="rId5" cstate="print"/>
          <a:stretch>
            <a:fillRect/>
          </a:stretch>
        </p:blipFill>
        <p:spPr>
          <a:xfrm>
            <a:off x="5311974" y="2268018"/>
            <a:ext cx="4739859" cy="3037068"/>
          </a:xfrm>
          <a:prstGeom prst="rect">
            <a:avLst/>
          </a:prstGeom>
        </p:spPr>
      </p:pic>
      <p:grpSp>
        <p:nvGrpSpPr>
          <p:cNvPr id="6" name="Gruppo 19">
            <a:extLst>
              <a:ext uri="{FF2B5EF4-FFF2-40B4-BE49-F238E27FC236}">
                <a16:creationId xmlns="" xmlns:a16="http://schemas.microsoft.com/office/drawing/2014/main" id="{BA64675E-79D1-4FE6-9772-DCB894DB9540}"/>
              </a:ext>
            </a:extLst>
          </p:cNvPr>
          <p:cNvGrpSpPr/>
          <p:nvPr/>
        </p:nvGrpSpPr>
        <p:grpSpPr>
          <a:xfrm>
            <a:off x="9773974" y="1231587"/>
            <a:ext cx="2619327" cy="523220"/>
            <a:chOff x="9092609" y="1501874"/>
            <a:chExt cx="2619327" cy="523220"/>
          </a:xfrm>
        </p:grpSpPr>
        <p:sp>
          <p:nvSpPr>
            <p:cNvPr id="16" name="Rettangolo 15">
              <a:extLst>
                <a:ext uri="{FF2B5EF4-FFF2-40B4-BE49-F238E27FC236}">
                  <a16:creationId xmlns="" xmlns:a16="http://schemas.microsoft.com/office/drawing/2014/main" id="{70449AA1-6D08-47FA-B895-43E82B853C82}"/>
                </a:ext>
              </a:extLst>
            </p:cNvPr>
            <p:cNvSpPr/>
            <p:nvPr/>
          </p:nvSpPr>
          <p:spPr>
            <a:xfrm>
              <a:off x="9092609" y="1582430"/>
              <a:ext cx="368369" cy="156723"/>
            </a:xfrm>
            <a:prstGeom prst="rect">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a:extLst>
                <a:ext uri="{FF2B5EF4-FFF2-40B4-BE49-F238E27FC236}">
                  <a16:creationId xmlns="" xmlns:a16="http://schemas.microsoft.com/office/drawing/2014/main" id="{530F2F0F-4065-412A-977B-89E70A0D62DC}"/>
                </a:ext>
              </a:extLst>
            </p:cNvPr>
            <p:cNvSpPr/>
            <p:nvPr/>
          </p:nvSpPr>
          <p:spPr>
            <a:xfrm>
              <a:off x="9092609" y="1806816"/>
              <a:ext cx="368369" cy="156723"/>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 xmlns:a16="http://schemas.microsoft.com/office/drawing/2014/main" id="{0DF5E665-E3F0-4A74-9B9B-AA34D1D3E1E7}"/>
                </a:ext>
              </a:extLst>
            </p:cNvPr>
            <p:cNvSpPr txBox="1"/>
            <p:nvPr/>
          </p:nvSpPr>
          <p:spPr>
            <a:xfrm>
              <a:off x="9460978" y="1501874"/>
              <a:ext cx="2250958" cy="523220"/>
            </a:xfrm>
            <a:prstGeom prst="rect">
              <a:avLst/>
            </a:prstGeom>
            <a:noFill/>
          </p:spPr>
          <p:txBody>
            <a:bodyPr wrap="square">
              <a:spAutoFit/>
            </a:bodyPr>
            <a:lstStyle/>
            <a:p>
              <a:r>
                <a:rPr lang="en-US" sz="1400" b="0" i="0" dirty="0">
                  <a:solidFill>
                    <a:srgbClr val="000000"/>
                  </a:solidFill>
                  <a:effectLst/>
                  <a:latin typeface="Times New Roman" panose="02020603050405020304" pitchFamily="18" charset="0"/>
                  <a:cs typeface="Times New Roman" panose="02020603050405020304" pitchFamily="18" charset="0"/>
                </a:rPr>
                <a:t>Placebo</a:t>
              </a:r>
            </a:p>
            <a:p>
              <a:r>
                <a:rPr lang="en-US" sz="1400" dirty="0" err="1">
                  <a:solidFill>
                    <a:srgbClr val="000000"/>
                  </a:solidFill>
                  <a:latin typeface="Times New Roman" panose="02020603050405020304" pitchFamily="18" charset="0"/>
                  <a:cs typeface="Times New Roman" panose="02020603050405020304" pitchFamily="18" charset="0"/>
                </a:rPr>
                <a:t>Semaglutide</a:t>
              </a:r>
              <a:r>
                <a:rPr lang="en-US" sz="1400" dirty="0">
                  <a:solidFill>
                    <a:srgbClr val="000000"/>
                  </a:solidFill>
                  <a:latin typeface="Times New Roman" panose="02020603050405020304" pitchFamily="18" charset="0"/>
                  <a:cs typeface="Times New Roman" panose="02020603050405020304" pitchFamily="18" charset="0"/>
                </a:rPr>
                <a:t> 2,4 mg</a:t>
              </a:r>
              <a:endParaRPr lang="it-IT" sz="1400" dirty="0"/>
            </a:p>
          </p:txBody>
        </p:sp>
      </p:grpSp>
    </p:spTree>
    <p:extLst>
      <p:ext uri="{BB962C8B-B14F-4D97-AF65-F5344CB8AC3E}">
        <p14:creationId xmlns="" xmlns:p14="http://schemas.microsoft.com/office/powerpoint/2010/main" val="41591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223"/>
            <a:ext cx="7953033" cy="781213"/>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8826008" y="5705987"/>
            <a:ext cx="3140325" cy="452109"/>
          </a:xfrm>
          <a:prstGeom prst="rect">
            <a:avLst/>
          </a:prstGeom>
          <a:noFill/>
          <a:ln w="9525">
            <a:noFill/>
            <a:miter lim="800000"/>
            <a:headEnd/>
            <a:tailEnd/>
          </a:ln>
          <a:effectLst/>
        </p:spPr>
      </p:pic>
      <p:pic>
        <p:nvPicPr>
          <p:cNvPr id="4" name="Picture 4"/>
          <p:cNvPicPr>
            <a:picLocks noChangeAspect="1" noChangeArrowheads="1"/>
          </p:cNvPicPr>
          <p:nvPr/>
        </p:nvPicPr>
        <p:blipFill>
          <a:blip r:embed="rId4" cstate="print"/>
          <a:srcRect/>
          <a:stretch>
            <a:fillRect/>
          </a:stretch>
        </p:blipFill>
        <p:spPr bwMode="auto">
          <a:xfrm>
            <a:off x="10932236" y="51083"/>
            <a:ext cx="1247775" cy="628650"/>
          </a:xfrm>
          <a:prstGeom prst="rect">
            <a:avLst/>
          </a:prstGeom>
          <a:noFill/>
          <a:ln w="9525">
            <a:noFill/>
            <a:miter lim="800000"/>
            <a:headEnd/>
            <a:tailEnd/>
          </a:ln>
          <a:effectLst/>
        </p:spPr>
      </p:pic>
      <p:sp>
        <p:nvSpPr>
          <p:cNvPr id="5" name="Rettangolo 4"/>
          <p:cNvSpPr/>
          <p:nvPr/>
        </p:nvSpPr>
        <p:spPr>
          <a:xfrm>
            <a:off x="446689" y="4618645"/>
            <a:ext cx="11109435" cy="1107996"/>
          </a:xfrm>
          <a:prstGeom prst="rect">
            <a:avLst/>
          </a:prstGeom>
        </p:spPr>
        <p:txBody>
          <a:bodyPr wrap="square">
            <a:spAutoFit/>
          </a:bodyPr>
          <a:lstStyle/>
          <a:p>
            <a:r>
              <a:rPr lang="en-US" sz="2200" dirty="0">
                <a:latin typeface="Times New Roman" pitchFamily="18" charset="0"/>
                <a:cs typeface="Times New Roman" pitchFamily="18" charset="0"/>
              </a:rPr>
              <a:t>The median dose tolerated was 1 mg s/c per week, and </a:t>
            </a:r>
            <a:r>
              <a:rPr lang="en-US" sz="2200" b="1" dirty="0">
                <a:latin typeface="Times New Roman" pitchFamily="18" charset="0"/>
                <a:cs typeface="Times New Roman" pitchFamily="18" charset="0"/>
              </a:rPr>
              <a:t>78% tolerated ≤ 1 mg </a:t>
            </a:r>
            <a:r>
              <a:rPr lang="en-US" sz="2200" dirty="0">
                <a:latin typeface="Times New Roman" pitchFamily="18" charset="0"/>
                <a:cs typeface="Times New Roman" pitchFamily="18" charset="0"/>
              </a:rPr>
              <a:t>as the maximum achieved dose. The median total weight loss (TWL) was </a:t>
            </a:r>
            <a:r>
              <a:rPr lang="en-US" sz="2200" b="1" dirty="0">
                <a:latin typeface="Times New Roman" pitchFamily="18" charset="0"/>
                <a:cs typeface="Times New Roman" pitchFamily="18" charset="0"/>
              </a:rPr>
              <a:t>7.5%</a:t>
            </a:r>
            <a:r>
              <a:rPr lang="en-US" sz="2200" dirty="0">
                <a:latin typeface="Times New Roman" pitchFamily="18" charset="0"/>
                <a:cs typeface="Times New Roman" pitchFamily="18" charset="0"/>
              </a:rPr>
              <a:t> and side effects were uncommon. Most patients took therapy for &gt; 6 months, but continued therapy &gt; 1 year was uncommon.</a:t>
            </a:r>
            <a:endParaRPr lang="it-IT" sz="2200" dirty="0">
              <a:latin typeface="Times New Roman" pitchFamily="18" charset="0"/>
              <a:cs typeface="Times New Roman" pitchFamily="18" charset="0"/>
            </a:endParaRPr>
          </a:p>
        </p:txBody>
      </p:sp>
      <p:pic>
        <p:nvPicPr>
          <p:cNvPr id="6" name="Picture 7"/>
          <p:cNvPicPr>
            <a:picLocks noChangeAspect="1" noChangeArrowheads="1"/>
          </p:cNvPicPr>
          <p:nvPr/>
        </p:nvPicPr>
        <p:blipFill>
          <a:blip r:embed="rId5" cstate="print"/>
          <a:srcRect/>
          <a:stretch>
            <a:fillRect/>
          </a:stretch>
        </p:blipFill>
        <p:spPr bwMode="auto">
          <a:xfrm>
            <a:off x="301462" y="1125777"/>
            <a:ext cx="5468718" cy="3187357"/>
          </a:xfrm>
          <a:prstGeom prst="rect">
            <a:avLst/>
          </a:prstGeom>
          <a:noFill/>
          <a:ln w="9525">
            <a:noFill/>
            <a:miter lim="800000"/>
            <a:headEnd/>
            <a:tailEnd/>
          </a:ln>
          <a:effectLst/>
        </p:spPr>
      </p:pic>
      <p:pic>
        <p:nvPicPr>
          <p:cNvPr id="7" name="Picture 8"/>
          <p:cNvPicPr>
            <a:picLocks noChangeAspect="1" noChangeArrowheads="1"/>
          </p:cNvPicPr>
          <p:nvPr/>
        </p:nvPicPr>
        <p:blipFill>
          <a:blip r:embed="rId6" cstate="print"/>
          <a:srcRect/>
          <a:stretch>
            <a:fillRect/>
          </a:stretch>
        </p:blipFill>
        <p:spPr bwMode="auto">
          <a:xfrm>
            <a:off x="6005623" y="1162075"/>
            <a:ext cx="5803502" cy="3411756"/>
          </a:xfrm>
          <a:prstGeom prst="rect">
            <a:avLst/>
          </a:prstGeom>
          <a:noFill/>
          <a:ln w="9525">
            <a:noFill/>
            <a:miter lim="800000"/>
            <a:headEnd/>
            <a:tailEnd/>
          </a:ln>
          <a:effectLst/>
        </p:spPr>
      </p:pic>
      <p:sp>
        <p:nvSpPr>
          <p:cNvPr id="8" name="Rettangolo 7"/>
          <p:cNvSpPr/>
          <p:nvPr/>
        </p:nvSpPr>
        <p:spPr>
          <a:xfrm>
            <a:off x="170934" y="768218"/>
            <a:ext cx="2566728" cy="338554"/>
          </a:xfrm>
          <a:prstGeom prst="rect">
            <a:avLst/>
          </a:prstGeom>
        </p:spPr>
        <p:txBody>
          <a:bodyPr wrap="none">
            <a:spAutoFit/>
          </a:bodyPr>
          <a:lstStyle/>
          <a:p>
            <a:r>
              <a:rPr lang="en-US" sz="1600" b="1" dirty="0">
                <a:latin typeface="Times New Roman" pitchFamily="18" charset="0"/>
                <a:cs typeface="Times New Roman" pitchFamily="18" charset="0"/>
              </a:rPr>
              <a:t>N: 159 (LAGB, LSG, GBP)</a:t>
            </a:r>
            <a:endParaRPr lang="it-IT"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4">
            <a:extLst>
              <a:ext uri="{FF2B5EF4-FFF2-40B4-BE49-F238E27FC236}">
                <a16:creationId xmlns="" xmlns:a16="http://schemas.microsoft.com/office/drawing/2014/main" id="{548CE427-D5A5-4F6A-AEF8-128881A152A7}"/>
              </a:ext>
            </a:extLst>
          </p:cNvPr>
          <p:cNvSpPr txBox="1">
            <a:spLocks/>
          </p:cNvSpPr>
          <p:nvPr/>
        </p:nvSpPr>
        <p:spPr>
          <a:xfrm>
            <a:off x="1935909" y="0"/>
            <a:ext cx="7769225" cy="571500"/>
          </a:xfrm>
          <a:prstGeom prst="rect">
            <a:avLst/>
          </a:prstGeom>
        </p:spPr>
        <p:txBody>
          <a:bodyPr/>
          <a:lstStyle/>
          <a:p>
            <a:pPr algn="ctr">
              <a:defRPr/>
            </a:pPr>
            <a:r>
              <a:rPr lang="it-IT" sz="2800" b="1" i="1" kern="0" dirty="0">
                <a:solidFill>
                  <a:srgbClr val="C00000"/>
                </a:solidFill>
                <a:latin typeface="Times New Roman" pitchFamily="18" charset="0"/>
                <a:ea typeface="+mj-ea"/>
                <a:cs typeface="Times New Roman" pitchFamily="18" charset="0"/>
              </a:rPr>
              <a:t>Take Home </a:t>
            </a:r>
            <a:r>
              <a:rPr lang="it-IT" sz="2800" b="1" i="1" kern="0" dirty="0" err="1">
                <a:solidFill>
                  <a:srgbClr val="C00000"/>
                </a:solidFill>
                <a:latin typeface="Times New Roman" pitchFamily="18" charset="0"/>
                <a:ea typeface="+mj-ea"/>
                <a:cs typeface="Times New Roman" pitchFamily="18" charset="0"/>
              </a:rPr>
              <a:t>messages</a:t>
            </a:r>
            <a:endParaRPr lang="it-IT" sz="2800" b="1" i="1" kern="0" dirty="0">
              <a:solidFill>
                <a:srgbClr val="C00000"/>
              </a:solidFill>
              <a:latin typeface="Times New Roman" pitchFamily="18" charset="0"/>
              <a:ea typeface="+mj-ea"/>
              <a:cs typeface="Times New Roman" pitchFamily="18" charset="0"/>
            </a:endParaRPr>
          </a:p>
        </p:txBody>
      </p:sp>
      <p:sp>
        <p:nvSpPr>
          <p:cNvPr id="3" name="Title 1">
            <a:extLst>
              <a:ext uri="{FF2B5EF4-FFF2-40B4-BE49-F238E27FC236}">
                <a16:creationId xmlns="" xmlns:a16="http://schemas.microsoft.com/office/drawing/2014/main" id="{E4A627DD-2852-43E9-81EB-36EC14150752}"/>
              </a:ext>
            </a:extLst>
          </p:cNvPr>
          <p:cNvSpPr txBox="1">
            <a:spLocks/>
          </p:cNvSpPr>
          <p:nvPr/>
        </p:nvSpPr>
        <p:spPr>
          <a:xfrm>
            <a:off x="738723" y="5148925"/>
            <a:ext cx="3582831" cy="924886"/>
          </a:xfrm>
          <a:prstGeom prst="rect">
            <a:avLst/>
          </a:prstGeom>
        </p:spPr>
        <p:txBody>
          <a:bodyPr lIns="0" tIns="45724" rIns="0" bIns="45724"/>
          <a:lstStyle>
            <a:lvl1pPr algn="l" defTabSz="914484" rtl="0" eaLnBrk="1" latinLnBrk="0" hangingPunct="1">
              <a:lnSpc>
                <a:spcPct val="90000"/>
              </a:lnSpc>
              <a:spcBef>
                <a:spcPct val="0"/>
              </a:spcBef>
              <a:buNone/>
              <a:defRPr sz="3200" b="1" kern="1200">
                <a:solidFill>
                  <a:schemeClr val="tx1"/>
                </a:solidFill>
                <a:latin typeface="+mj-lt"/>
                <a:ea typeface="+mj-ea"/>
                <a:cs typeface="+mj-cs"/>
              </a:defRPr>
            </a:lvl1pPr>
          </a:lstStyle>
          <a:p>
            <a:pPr algn="ctr" fontAlgn="auto">
              <a:spcAft>
                <a:spcPts val="0"/>
              </a:spcAft>
              <a:defRPr/>
            </a:pPr>
            <a:r>
              <a:rPr lang="en-US" sz="2500" i="1" dirty="0">
                <a:latin typeface="Times New Roman" pitchFamily="18" charset="0"/>
                <a:cs typeface="Times New Roman" pitchFamily="18" charset="0"/>
              </a:rPr>
              <a:t>One treatment </a:t>
            </a:r>
            <a:r>
              <a:rPr lang="en-US" sz="2500" i="1" dirty="0">
                <a:solidFill>
                  <a:srgbClr val="C00000"/>
                </a:solidFill>
                <a:latin typeface="Times New Roman" pitchFamily="18" charset="0"/>
                <a:cs typeface="Times New Roman" pitchFamily="18" charset="0"/>
              </a:rPr>
              <a:t>or</a:t>
            </a:r>
            <a:r>
              <a:rPr lang="en-US" sz="2500" i="1" dirty="0">
                <a:latin typeface="Times New Roman" pitchFamily="18" charset="0"/>
                <a:cs typeface="Times New Roman" pitchFamily="18" charset="0"/>
              </a:rPr>
              <a:t> another treatment</a:t>
            </a:r>
          </a:p>
        </p:txBody>
      </p:sp>
      <p:sp>
        <p:nvSpPr>
          <p:cNvPr id="4" name="Rettangolo 3">
            <a:extLst>
              <a:ext uri="{FF2B5EF4-FFF2-40B4-BE49-F238E27FC236}">
                <a16:creationId xmlns="" xmlns:a16="http://schemas.microsoft.com/office/drawing/2014/main" id="{E4CE16BD-AE7F-445A-A65E-D101B6B20DCC}"/>
              </a:ext>
            </a:extLst>
          </p:cNvPr>
          <p:cNvSpPr/>
          <p:nvPr/>
        </p:nvSpPr>
        <p:spPr>
          <a:xfrm>
            <a:off x="7921432" y="5096308"/>
            <a:ext cx="3540900" cy="892552"/>
          </a:xfrm>
          <a:prstGeom prst="rect">
            <a:avLst/>
          </a:prstGeom>
        </p:spPr>
        <p:txBody>
          <a:bodyPr wrap="square">
            <a:spAutoFit/>
          </a:bodyPr>
          <a:lstStyle/>
          <a:p>
            <a:pPr algn="ctr" fontAlgn="auto">
              <a:spcAft>
                <a:spcPts val="0"/>
              </a:spcAft>
              <a:defRPr/>
            </a:pPr>
            <a:r>
              <a:rPr lang="en-US" sz="2500" b="1" i="1" dirty="0">
                <a:latin typeface="Times New Roman" pitchFamily="18" charset="0"/>
                <a:cs typeface="Times New Roman" pitchFamily="18" charset="0"/>
              </a:rPr>
              <a:t>One treatment </a:t>
            </a:r>
            <a:r>
              <a:rPr lang="en-US" sz="2500" b="1" i="1" dirty="0">
                <a:solidFill>
                  <a:srgbClr val="C00000"/>
                </a:solidFill>
                <a:latin typeface="Times New Roman" pitchFamily="18" charset="0"/>
                <a:cs typeface="Times New Roman" pitchFamily="18" charset="0"/>
              </a:rPr>
              <a:t>plus </a:t>
            </a:r>
            <a:r>
              <a:rPr lang="en-US" sz="2500" b="1" i="1" dirty="0">
                <a:latin typeface="Times New Roman" pitchFamily="18" charset="0"/>
                <a:cs typeface="Times New Roman" pitchFamily="18" charset="0"/>
              </a:rPr>
              <a:t>another treatment</a:t>
            </a:r>
          </a:p>
        </p:txBody>
      </p:sp>
      <p:pic>
        <p:nvPicPr>
          <p:cNvPr id="5" name="Immagine 4">
            <a:extLst>
              <a:ext uri="{FF2B5EF4-FFF2-40B4-BE49-F238E27FC236}">
                <a16:creationId xmlns="" xmlns:a16="http://schemas.microsoft.com/office/drawing/2014/main" id="{00411359-CE1B-4AF7-B86A-00F567EFC15A}"/>
              </a:ext>
            </a:extLst>
          </p:cNvPr>
          <p:cNvPicPr>
            <a:picLocks noChangeAspect="1"/>
          </p:cNvPicPr>
          <p:nvPr/>
        </p:nvPicPr>
        <p:blipFill>
          <a:blip r:embed="rId2" cstate="print"/>
          <a:stretch>
            <a:fillRect/>
          </a:stretch>
        </p:blipFill>
        <p:spPr>
          <a:xfrm>
            <a:off x="4859394" y="5023798"/>
            <a:ext cx="2470245" cy="1119051"/>
          </a:xfrm>
          <a:prstGeom prst="rect">
            <a:avLst/>
          </a:prstGeom>
        </p:spPr>
      </p:pic>
      <p:pic>
        <p:nvPicPr>
          <p:cNvPr id="6" name="Picture 2">
            <a:extLst>
              <a:ext uri="{FF2B5EF4-FFF2-40B4-BE49-F238E27FC236}">
                <a16:creationId xmlns="" xmlns:a16="http://schemas.microsoft.com/office/drawing/2014/main" id="{C7ED4B2A-6B88-44AC-808A-40CBF711FC3C}"/>
              </a:ext>
            </a:extLst>
          </p:cNvPr>
          <p:cNvPicPr>
            <a:picLocks noChangeAspect="1" noChangeArrowheads="1"/>
          </p:cNvPicPr>
          <p:nvPr/>
        </p:nvPicPr>
        <p:blipFill>
          <a:blip r:embed="rId3" cstate="print"/>
          <a:srcRect/>
          <a:stretch>
            <a:fillRect/>
          </a:stretch>
        </p:blipFill>
        <p:spPr bwMode="auto">
          <a:xfrm>
            <a:off x="11529391" y="1"/>
            <a:ext cx="662609" cy="1014950"/>
          </a:xfrm>
          <a:prstGeom prst="rect">
            <a:avLst/>
          </a:prstGeom>
          <a:noFill/>
          <a:ln w="9525">
            <a:noFill/>
            <a:miter lim="800000"/>
            <a:headEnd/>
            <a:tailEnd/>
          </a:ln>
        </p:spPr>
      </p:pic>
      <p:pic>
        <p:nvPicPr>
          <p:cNvPr id="7" name="Picture 1">
            <a:extLst>
              <a:ext uri="{FF2B5EF4-FFF2-40B4-BE49-F238E27FC236}">
                <a16:creationId xmlns="" xmlns:a16="http://schemas.microsoft.com/office/drawing/2014/main" id="{98B15431-4BB6-46C2-9229-68E627605D6F}"/>
              </a:ext>
            </a:extLst>
          </p:cNvPr>
          <p:cNvPicPr>
            <a:picLocks noChangeAspect="1" noChangeArrowheads="1"/>
          </p:cNvPicPr>
          <p:nvPr/>
        </p:nvPicPr>
        <p:blipFill>
          <a:blip r:embed="rId4" cstate="print"/>
          <a:srcRect/>
          <a:stretch>
            <a:fillRect/>
          </a:stretch>
        </p:blipFill>
        <p:spPr bwMode="auto">
          <a:xfrm>
            <a:off x="-1" y="0"/>
            <a:ext cx="1126435" cy="710727"/>
          </a:xfrm>
          <a:prstGeom prst="rect">
            <a:avLst/>
          </a:prstGeom>
          <a:noFill/>
          <a:ln w="9525">
            <a:noFill/>
            <a:miter lim="800000"/>
            <a:headEnd/>
            <a:tailEnd/>
          </a:ln>
          <a:effectLst/>
        </p:spPr>
      </p:pic>
      <p:sp>
        <p:nvSpPr>
          <p:cNvPr id="8" name="Rectangle 2">
            <a:extLst>
              <a:ext uri="{FF2B5EF4-FFF2-40B4-BE49-F238E27FC236}">
                <a16:creationId xmlns="" xmlns:a16="http://schemas.microsoft.com/office/drawing/2014/main" id="{2305C043-1B6C-414A-87FD-EE2BA0E5ECA4}"/>
              </a:ext>
            </a:extLst>
          </p:cNvPr>
          <p:cNvSpPr>
            <a:spLocks noChangeArrowheads="1"/>
          </p:cNvSpPr>
          <p:nvPr/>
        </p:nvSpPr>
        <p:spPr bwMode="auto">
          <a:xfrm>
            <a:off x="299297" y="775733"/>
            <a:ext cx="11707172" cy="4278094"/>
          </a:xfrm>
          <a:prstGeom prst="rect">
            <a:avLst/>
          </a:prstGeom>
          <a:noFill/>
          <a:ln w="12700">
            <a:noFill/>
            <a:miter lim="800000"/>
            <a:headEnd/>
            <a:tailEnd/>
          </a:ln>
          <a:effectLst/>
        </p:spPr>
        <p:txBody>
          <a:bodyPr wrap="square">
            <a:spAutoFit/>
          </a:bodyPr>
          <a:lstStyle/>
          <a:p>
            <a:pPr>
              <a:buClr>
                <a:srgbClr val="C00000"/>
              </a:buClr>
              <a:buFont typeface="Wingdings" pitchFamily="2" charset="2"/>
              <a:buChar char="Ø"/>
              <a:defRPr/>
            </a:pPr>
            <a:r>
              <a:rPr lang="it-IT" sz="2200" b="1" kern="0" dirty="0">
                <a:latin typeface="Times New Roman" panose="02020603050405020304" pitchFamily="18" charset="0"/>
                <a:cs typeface="Times New Roman" pitchFamily="18" charset="0"/>
              </a:rPr>
              <a:t> </a:t>
            </a:r>
            <a:r>
              <a:rPr lang="en-US" sz="2200" dirty="0">
                <a:solidFill>
                  <a:srgbClr val="1B1B1B"/>
                </a:solidFill>
                <a:latin typeface="Times New Roman" panose="02020603050405020304" pitchFamily="18" charset="0"/>
                <a:cs typeface="Times New Roman" panose="02020603050405020304" pitchFamily="18" charset="0"/>
              </a:rPr>
              <a:t>Metabolic bariatric surgery (MBS) is to date the </a:t>
            </a:r>
            <a:r>
              <a:rPr lang="en-US" sz="2200" b="0" i="0" dirty="0">
                <a:solidFill>
                  <a:srgbClr val="1B1B1B"/>
                </a:solidFill>
                <a:effectLst/>
                <a:latin typeface="Times New Roman" panose="02020603050405020304" pitchFamily="18" charset="0"/>
                <a:cs typeface="Times New Roman" panose="02020603050405020304" pitchFamily="18" charset="0"/>
              </a:rPr>
              <a:t>most effective treatment currently available for obesity, resulting in a durable loss of approximately 25% to 30% of total weight. MBS is generally safe, with low complication and mortality rates;</a:t>
            </a:r>
            <a:r>
              <a:rPr lang="en-US" sz="2200" dirty="0">
                <a:latin typeface="Times New Roman" panose="02020603050405020304" pitchFamily="18" charset="0"/>
                <a:cs typeface="Times New Roman" panose="02020603050405020304" pitchFamily="18" charset="0"/>
              </a:rPr>
              <a:t> </a:t>
            </a:r>
          </a:p>
          <a:p>
            <a:pPr>
              <a:buClr>
                <a:srgbClr val="C00000"/>
              </a:buClr>
              <a:buFont typeface="Wingdings" pitchFamily="2" charset="2"/>
              <a:buChar char="Ø"/>
              <a:defRPr/>
            </a:pPr>
            <a:endParaRPr lang="en-US" sz="1000" b="1" dirty="0">
              <a:latin typeface="Times New Roman" panose="02020603050405020304" pitchFamily="18" charset="0"/>
              <a:cs typeface="Times New Roman" panose="02020603050405020304" pitchFamily="18" charset="0"/>
            </a:endParaRPr>
          </a:p>
          <a:p>
            <a:pPr indent="-342900">
              <a:buClr>
                <a:srgbClr val="C00000"/>
              </a:buClr>
              <a:buFont typeface="Wingdings" panose="05000000000000000000" pitchFamily="2" charset="2"/>
              <a:buChar char="Ø"/>
            </a:pPr>
            <a:r>
              <a:rPr lang="en-US" sz="2200" b="0" i="0" dirty="0">
                <a:solidFill>
                  <a:srgbClr val="1B1B1B"/>
                </a:solidFill>
                <a:effectLst/>
                <a:latin typeface="Times New Roman" panose="02020603050405020304" pitchFamily="18" charset="0"/>
                <a:cs typeface="Times New Roman" panose="02020603050405020304" pitchFamily="18" charset="0"/>
              </a:rPr>
              <a:t>Weight regain after MBS is a well-recognized phenomenon, within 3 to 10 years following surgery. This weight regain </a:t>
            </a:r>
            <a:r>
              <a:rPr lang="en-US" sz="2200" dirty="0">
                <a:solidFill>
                  <a:srgbClr val="1B1B1B"/>
                </a:solidFill>
                <a:latin typeface="Times New Roman" panose="02020603050405020304" pitchFamily="18" charset="0"/>
                <a:cs typeface="Times New Roman" panose="02020603050405020304" pitchFamily="18" charset="0"/>
              </a:rPr>
              <a:t>could be </a:t>
            </a:r>
            <a:r>
              <a:rPr lang="en-US" sz="2200" b="0" i="0" dirty="0">
                <a:solidFill>
                  <a:srgbClr val="1B1B1B"/>
                </a:solidFill>
                <a:effectLst/>
                <a:latin typeface="Times New Roman" panose="02020603050405020304" pitchFamily="18" charset="0"/>
                <a:cs typeface="Times New Roman" panose="02020603050405020304" pitchFamily="18" charset="0"/>
              </a:rPr>
              <a:t>associated with the recurrence of comorbidities such as type 2 diabetes, hypertension, OSAS, etc.;</a:t>
            </a:r>
          </a:p>
          <a:p>
            <a:pPr indent="-342900">
              <a:buClr>
                <a:srgbClr val="C00000"/>
              </a:buClr>
              <a:buFont typeface="Wingdings" panose="05000000000000000000" pitchFamily="2" charset="2"/>
              <a:buChar char="Ø"/>
            </a:pPr>
            <a:endParaRPr lang="en-US" sz="1000" b="0" i="0" dirty="0">
              <a:solidFill>
                <a:srgbClr val="1B1B1B"/>
              </a:solidFill>
              <a:effectLst/>
              <a:latin typeface="Times New Roman" panose="02020603050405020304" pitchFamily="18" charset="0"/>
              <a:cs typeface="Times New Roman" panose="02020603050405020304" pitchFamily="18" charset="0"/>
            </a:endParaRPr>
          </a:p>
          <a:p>
            <a:pPr indent="-342900">
              <a:buClr>
                <a:srgbClr val="C0000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new Obesity Management Medications (OMM) seems to play a </a:t>
            </a:r>
            <a:r>
              <a:rPr lang="en-US" sz="2200" dirty="0" err="1">
                <a:latin typeface="Times New Roman" panose="02020603050405020304" pitchFamily="18" charset="0"/>
                <a:cs typeface="Times New Roman" panose="02020603050405020304" pitchFamily="18" charset="0"/>
              </a:rPr>
              <a:t>favourable</a:t>
            </a:r>
            <a:r>
              <a:rPr lang="en-US" sz="2200" dirty="0">
                <a:latin typeface="Times New Roman" panose="02020603050405020304" pitchFamily="18" charset="0"/>
                <a:cs typeface="Times New Roman" panose="02020603050405020304" pitchFamily="18" charset="0"/>
              </a:rPr>
              <a:t> role in both pre-operative weight loss and in weight regain after either surgery or endoscopic procedures.</a:t>
            </a:r>
            <a:r>
              <a:rPr lang="en-US" sz="2200" b="0" i="0" dirty="0">
                <a:solidFill>
                  <a:srgbClr val="1B1B1B"/>
                </a:solidFill>
                <a:effectLst/>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anose="02020603050405020304" pitchFamily="18" charset="0"/>
            </a:endParaRPr>
          </a:p>
          <a:p>
            <a:pPr>
              <a:buClr>
                <a:srgbClr val="C00000"/>
              </a:buClr>
              <a:buFont typeface="Wingdings" pitchFamily="2" charset="2"/>
              <a:buChar char="Ø"/>
              <a:defRPr/>
            </a:pPr>
            <a:endParaRPr lang="it-IT" sz="1000" b="1" dirty="0">
              <a:latin typeface="Times New Roman" panose="02020603050405020304" pitchFamily="18" charset="0"/>
              <a:cs typeface="Times New Roman" pitchFamily="18" charset="0"/>
            </a:endParaRPr>
          </a:p>
          <a:p>
            <a:pPr>
              <a:buClr>
                <a:srgbClr val="C00000"/>
              </a:buClr>
              <a:buFont typeface="Wingdings" pitchFamily="2" charset="2"/>
              <a:buChar char="Ø"/>
              <a:defRPr/>
            </a:pPr>
            <a:r>
              <a:rPr lang="en-GB" sz="2200" b="1" dirty="0">
                <a:latin typeface="Times New Roman" panose="02020603050405020304" pitchFamily="18" charset="0"/>
                <a:cs typeface="Times New Roman" pitchFamily="18" charset="0"/>
              </a:rPr>
              <a:t> </a:t>
            </a:r>
            <a:r>
              <a:rPr lang="it-IT" sz="2200" dirty="0">
                <a:latin typeface="Times New Roman" panose="02020603050405020304" pitchFamily="18" charset="0"/>
                <a:cs typeface="Times New Roman" pitchFamily="18" charset="0"/>
              </a:rPr>
              <a:t>The </a:t>
            </a:r>
            <a:r>
              <a:rPr lang="it-IT" sz="2200" dirty="0" err="1">
                <a:solidFill>
                  <a:srgbClr val="C00000"/>
                </a:solidFill>
                <a:latin typeface="Times New Roman" panose="02020603050405020304" pitchFamily="18" charset="0"/>
                <a:cs typeface="Times New Roman" pitchFamily="18" charset="0"/>
              </a:rPr>
              <a:t>combination</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of</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lifestyle</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changes</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medical</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endoscopic</a:t>
            </a:r>
            <a:r>
              <a:rPr lang="it-IT" sz="2200" dirty="0">
                <a:latin typeface="Times New Roman" panose="02020603050405020304" pitchFamily="18" charset="0"/>
                <a:cs typeface="Times New Roman" pitchFamily="18" charset="0"/>
              </a:rPr>
              <a:t> and/or </a:t>
            </a:r>
            <a:r>
              <a:rPr lang="it-IT" sz="2200" dirty="0" err="1">
                <a:latin typeface="Times New Roman" panose="02020603050405020304" pitchFamily="18" charset="0"/>
                <a:cs typeface="Times New Roman" pitchFamily="18" charset="0"/>
              </a:rPr>
              <a:t>surgical</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approaches</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is</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able</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to</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achieve</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optimal</a:t>
            </a:r>
            <a:r>
              <a:rPr lang="it-IT" sz="2200" dirty="0">
                <a:latin typeface="Times New Roman" panose="02020603050405020304" pitchFamily="18" charset="0"/>
                <a:cs typeface="Times New Roman" pitchFamily="18" charset="0"/>
              </a:rPr>
              <a:t> care and maximise </a:t>
            </a:r>
            <a:r>
              <a:rPr lang="it-IT" sz="2200" dirty="0" err="1">
                <a:latin typeface="Times New Roman" panose="02020603050405020304" pitchFamily="18" charset="0"/>
                <a:cs typeface="Times New Roman" pitchFamily="18" charset="0"/>
              </a:rPr>
              <a:t>health</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benefits</a:t>
            </a:r>
            <a:r>
              <a:rPr lang="it-IT" sz="2200" dirty="0">
                <a:latin typeface="Times New Roman" panose="02020603050405020304" pitchFamily="18" charset="0"/>
                <a:cs typeface="Times New Roman" pitchFamily="18" charset="0"/>
              </a:rPr>
              <a:t> </a:t>
            </a:r>
            <a:r>
              <a:rPr lang="it-IT" sz="2200" dirty="0" err="1">
                <a:latin typeface="Times New Roman" panose="02020603050405020304" pitchFamily="18" charset="0"/>
                <a:cs typeface="Times New Roman" pitchFamily="18" charset="0"/>
              </a:rPr>
              <a:t>for</a:t>
            </a:r>
            <a:r>
              <a:rPr lang="it-IT" sz="2200" dirty="0">
                <a:latin typeface="Times New Roman" panose="02020603050405020304" pitchFamily="18" charset="0"/>
                <a:cs typeface="Times New Roman" pitchFamily="18" charset="0"/>
              </a:rPr>
              <a:t> the </a:t>
            </a:r>
            <a:r>
              <a:rPr lang="it-IT" sz="2200" dirty="0" err="1">
                <a:latin typeface="Times New Roman" panose="02020603050405020304" pitchFamily="18" charset="0"/>
                <a:cs typeface="Times New Roman" pitchFamily="18" charset="0"/>
              </a:rPr>
              <a:t>patient</a:t>
            </a:r>
            <a:r>
              <a:rPr lang="it-IT" sz="2200" dirty="0">
                <a:latin typeface="Times New Roman" panose="02020603050405020304" pitchFamily="18" charset="0"/>
                <a:cs typeface="Times New Roman" pitchFamily="18" charset="0"/>
              </a:rPr>
              <a:t> </a:t>
            </a:r>
            <a:r>
              <a:rPr lang="en-US" sz="2200" dirty="0">
                <a:latin typeface="Times New Roman" panose="02020603050405020304" pitchFamily="18" charset="0"/>
                <a:cs typeface="Times New Roman" pitchFamily="18" charset="0"/>
              </a:rPr>
              <a:t>and  will lead to consider obesity and its complications </a:t>
            </a:r>
            <a:r>
              <a:rPr lang="en-US" sz="2200" b="1" dirty="0">
                <a:latin typeface="Times New Roman" panose="02020603050405020304" pitchFamily="18" charset="0"/>
                <a:cs typeface="Times New Roman" panose="02020603050405020304" pitchFamily="18" charset="0"/>
              </a:rPr>
              <a:t>preventable</a:t>
            </a:r>
            <a:r>
              <a:rPr lang="en-US" sz="2200" dirty="0">
                <a:latin typeface="Times New Roman" panose="02020603050405020304" pitchFamily="18" charset="0"/>
                <a:cs typeface="Times New Roman" panose="02020603050405020304" pitchFamily="18" charset="0"/>
              </a:rPr>
              <a:t>. </a:t>
            </a:r>
            <a:endParaRPr lang="it-IT" sz="2200" dirty="0">
              <a:latin typeface="Times New Roman" panose="02020603050405020304" pitchFamily="18" charset="0"/>
              <a:cs typeface="Times New Roman" pitchFamily="18" charset="0"/>
            </a:endParaRPr>
          </a:p>
        </p:txBody>
      </p:sp>
    </p:spTree>
    <p:extLst>
      <p:ext uri="{BB962C8B-B14F-4D97-AF65-F5344CB8AC3E}">
        <p14:creationId xmlns="" xmlns:p14="http://schemas.microsoft.com/office/powerpoint/2010/main" val="221225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7F1CCB64-8231-435F-87C9-78C908E39380}"/>
              </a:ext>
            </a:extLst>
          </p:cNvPr>
          <p:cNvSpPr>
            <a:spLocks noGrp="1"/>
          </p:cNvSpPr>
          <p:nvPr>
            <p:ph type="ctrTitle"/>
          </p:nvPr>
        </p:nvSpPr>
        <p:spPr>
          <a:xfrm>
            <a:off x="7663070" y="0"/>
            <a:ext cx="2302565" cy="951718"/>
          </a:xfrm>
        </p:spPr>
        <p:txBody>
          <a:bodyPr/>
          <a:lstStyle/>
          <a:p>
            <a:r>
              <a:rPr lang="it-IT" dirty="0"/>
              <a:t>Grazie</a:t>
            </a:r>
          </a:p>
        </p:txBody>
      </p:sp>
      <p:pic>
        <p:nvPicPr>
          <p:cNvPr id="4" name="Immagine 3">
            <a:extLst>
              <a:ext uri="{FF2B5EF4-FFF2-40B4-BE49-F238E27FC236}">
                <a16:creationId xmlns="" xmlns:a16="http://schemas.microsoft.com/office/drawing/2014/main" id="{FBAD37A5-01A8-447C-A5BB-D570F7518D42}"/>
              </a:ext>
            </a:extLst>
          </p:cNvPr>
          <p:cNvPicPr>
            <a:picLocks noChangeAspect="1"/>
          </p:cNvPicPr>
          <p:nvPr/>
        </p:nvPicPr>
        <p:blipFill>
          <a:blip r:embed="rId2" cstate="print"/>
          <a:stretch>
            <a:fillRect/>
          </a:stretch>
        </p:blipFill>
        <p:spPr>
          <a:xfrm>
            <a:off x="5463163" y="1126815"/>
            <a:ext cx="2408628" cy="1263542"/>
          </a:xfrm>
          <a:prstGeom prst="rect">
            <a:avLst/>
          </a:prstGeom>
        </p:spPr>
      </p:pic>
      <p:pic>
        <p:nvPicPr>
          <p:cNvPr id="5" name="Immagine 4">
            <a:extLst>
              <a:ext uri="{FF2B5EF4-FFF2-40B4-BE49-F238E27FC236}">
                <a16:creationId xmlns="" xmlns:a16="http://schemas.microsoft.com/office/drawing/2014/main" id="{8AC36F72-0D46-437F-9355-49F90738FABE}"/>
              </a:ext>
            </a:extLst>
          </p:cNvPr>
          <p:cNvPicPr>
            <a:picLocks noChangeAspect="1"/>
          </p:cNvPicPr>
          <p:nvPr/>
        </p:nvPicPr>
        <p:blipFill>
          <a:blip r:embed="rId3" cstate="print"/>
          <a:stretch>
            <a:fillRect/>
          </a:stretch>
        </p:blipFill>
        <p:spPr>
          <a:xfrm>
            <a:off x="9820655" y="1082858"/>
            <a:ext cx="1761744" cy="1527820"/>
          </a:xfrm>
          <a:prstGeom prst="rect">
            <a:avLst/>
          </a:prstGeom>
        </p:spPr>
      </p:pic>
      <p:pic>
        <p:nvPicPr>
          <p:cNvPr id="8" name="Picture 3">
            <a:extLst>
              <a:ext uri="{FF2B5EF4-FFF2-40B4-BE49-F238E27FC236}">
                <a16:creationId xmlns="" xmlns:a16="http://schemas.microsoft.com/office/drawing/2014/main" id="{01141D15-146C-47BC-8AA7-B2F2AA4858B8}"/>
              </a:ext>
            </a:extLst>
          </p:cNvPr>
          <p:cNvPicPr>
            <a:picLocks noChangeAspect="1" noChangeArrowheads="1"/>
          </p:cNvPicPr>
          <p:nvPr/>
        </p:nvPicPr>
        <p:blipFill>
          <a:blip r:embed="rId4" cstate="print"/>
          <a:srcRect/>
          <a:stretch>
            <a:fillRect/>
          </a:stretch>
        </p:blipFill>
        <p:spPr bwMode="auto">
          <a:xfrm>
            <a:off x="6838550" y="2531164"/>
            <a:ext cx="3630669" cy="3777499"/>
          </a:xfrm>
          <a:prstGeom prst="rect">
            <a:avLst/>
          </a:prstGeom>
          <a:noFill/>
          <a:ln w="9525">
            <a:noFill/>
            <a:miter lim="800000"/>
            <a:headEnd/>
            <a:tailEnd/>
          </a:ln>
          <a:effectLst/>
        </p:spPr>
      </p:pic>
      <p:pic>
        <p:nvPicPr>
          <p:cNvPr id="9" name="Picture 7">
            <a:extLst>
              <a:ext uri="{FF2B5EF4-FFF2-40B4-BE49-F238E27FC236}">
                <a16:creationId xmlns="" xmlns:a16="http://schemas.microsoft.com/office/drawing/2014/main" id="{0C2A567F-E706-4781-9089-77601BF6D790}"/>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55627" y="2721982"/>
            <a:ext cx="1469242" cy="114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uppo 16">
            <a:extLst>
              <a:ext uri="{FF2B5EF4-FFF2-40B4-BE49-F238E27FC236}">
                <a16:creationId xmlns="" xmlns:a16="http://schemas.microsoft.com/office/drawing/2014/main" id="{FD1F74E8-0629-4AA2-AFB0-1AD3FE980CB1}"/>
              </a:ext>
            </a:extLst>
          </p:cNvPr>
          <p:cNvGrpSpPr/>
          <p:nvPr/>
        </p:nvGrpSpPr>
        <p:grpSpPr>
          <a:xfrm>
            <a:off x="5185123" y="5524646"/>
            <a:ext cx="2063816" cy="1127945"/>
            <a:chOff x="8141960" y="5315950"/>
            <a:chExt cx="1757362" cy="923925"/>
          </a:xfrm>
        </p:grpSpPr>
        <p:pic>
          <p:nvPicPr>
            <p:cNvPr id="11" name="Immagine 1">
              <a:extLst>
                <a:ext uri="{FF2B5EF4-FFF2-40B4-BE49-F238E27FC236}">
                  <a16:creationId xmlns="" xmlns:a16="http://schemas.microsoft.com/office/drawing/2014/main" id="{81AFB99D-D9AC-42BF-9058-4D25524D66A0}"/>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41960" y="5315950"/>
              <a:ext cx="1757362"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ttangolo 2">
              <a:extLst>
                <a:ext uri="{FF2B5EF4-FFF2-40B4-BE49-F238E27FC236}">
                  <a16:creationId xmlns="" xmlns:a16="http://schemas.microsoft.com/office/drawing/2014/main" id="{BB0BE800-EF64-4BF7-8064-E4749FA3FBF8}"/>
                </a:ext>
              </a:extLst>
            </p:cNvPr>
            <p:cNvSpPr>
              <a:spLocks noChangeArrowheads="1"/>
            </p:cNvSpPr>
            <p:nvPr/>
          </p:nvSpPr>
          <p:spPr bwMode="auto">
            <a:xfrm rot="1505484" flipV="1">
              <a:off x="8892137" y="5702800"/>
              <a:ext cx="358775" cy="46038"/>
            </a:xfrm>
            <a:prstGeom prst="rect">
              <a:avLst/>
            </a:prstGeom>
            <a:solidFill>
              <a:schemeClr val="bg1"/>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it-IT" altLang="it-IT"/>
            </a:p>
          </p:txBody>
        </p:sp>
      </p:grpSp>
      <p:pic>
        <p:nvPicPr>
          <p:cNvPr id="13" name="Immagine 7">
            <a:extLst>
              <a:ext uri="{FF2B5EF4-FFF2-40B4-BE49-F238E27FC236}">
                <a16:creationId xmlns="" xmlns:a16="http://schemas.microsoft.com/office/drawing/2014/main" id="{94FC467F-CF18-4578-B483-844AFD9E1F62}"/>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643811" y="3765036"/>
            <a:ext cx="1336154" cy="926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magine 13">
            <a:extLst>
              <a:ext uri="{FF2B5EF4-FFF2-40B4-BE49-F238E27FC236}">
                <a16:creationId xmlns="" xmlns:a16="http://schemas.microsoft.com/office/drawing/2014/main" id="{06956EBB-DBB8-4279-B747-656001C76770}"/>
              </a:ext>
            </a:extLst>
          </p:cNvPr>
          <p:cNvPicPr>
            <a:picLocks noChangeAspect="1"/>
          </p:cNvPicPr>
          <p:nvPr/>
        </p:nvPicPr>
        <p:blipFill>
          <a:blip r:embed="rId8" cstate="print"/>
          <a:stretch>
            <a:fillRect/>
          </a:stretch>
        </p:blipFill>
        <p:spPr>
          <a:xfrm>
            <a:off x="10336696" y="5435658"/>
            <a:ext cx="1656522" cy="1201035"/>
          </a:xfrm>
          <a:prstGeom prst="rect">
            <a:avLst/>
          </a:prstGeom>
        </p:spPr>
      </p:pic>
    </p:spTree>
    <p:extLst>
      <p:ext uri="{BB962C8B-B14F-4D97-AF65-F5344CB8AC3E}">
        <p14:creationId xmlns="" xmlns:p14="http://schemas.microsoft.com/office/powerpoint/2010/main" val="1745545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7412" y="71231"/>
            <a:ext cx="10450286" cy="477054"/>
          </a:xfrm>
          <a:prstGeom prst="rect">
            <a:avLst/>
          </a:prstGeom>
        </p:spPr>
        <p:txBody>
          <a:bodyPr wrap="square">
            <a:spAutoFit/>
          </a:bodyPr>
          <a:lstStyle/>
          <a:p>
            <a:pPr algn="ctr"/>
            <a:r>
              <a:rPr lang="en-US" sz="2500" b="1" i="1" dirty="0">
                <a:solidFill>
                  <a:srgbClr val="C00000"/>
                </a:solidFill>
                <a:latin typeface="Times New Roman" pitchFamily="18" charset="0"/>
                <a:cs typeface="Times New Roman" pitchFamily="18" charset="0"/>
              </a:rPr>
              <a:t>Cosa </a:t>
            </a:r>
            <a:r>
              <a:rPr lang="en-US" sz="2500" b="1" i="1" dirty="0" err="1">
                <a:solidFill>
                  <a:srgbClr val="C00000"/>
                </a:solidFill>
                <a:latin typeface="Times New Roman" pitchFamily="18" charset="0"/>
                <a:cs typeface="Times New Roman" pitchFamily="18" charset="0"/>
              </a:rPr>
              <a:t>succede</a:t>
            </a:r>
            <a:r>
              <a:rPr lang="en-US" sz="2500" b="1" i="1" dirty="0">
                <a:solidFill>
                  <a:srgbClr val="C00000"/>
                </a:solidFill>
                <a:latin typeface="Times New Roman" pitchFamily="18" charset="0"/>
                <a:cs typeface="Times New Roman" pitchFamily="18" charset="0"/>
              </a:rPr>
              <a:t> </a:t>
            </a:r>
            <a:r>
              <a:rPr lang="en-US" sz="2500" b="1" i="1" dirty="0" err="1">
                <a:solidFill>
                  <a:srgbClr val="C00000"/>
                </a:solidFill>
                <a:latin typeface="Times New Roman" pitchFamily="18" charset="0"/>
                <a:cs typeface="Times New Roman" pitchFamily="18" charset="0"/>
              </a:rPr>
              <a:t>alla</a:t>
            </a:r>
            <a:r>
              <a:rPr lang="en-US" sz="2500" b="1" i="1" dirty="0">
                <a:solidFill>
                  <a:srgbClr val="C00000"/>
                </a:solidFill>
                <a:latin typeface="Times New Roman" pitchFamily="18" charset="0"/>
                <a:cs typeface="Times New Roman" pitchFamily="18" charset="0"/>
              </a:rPr>
              <a:t> </a:t>
            </a:r>
            <a:r>
              <a:rPr lang="en-US" sz="2500" b="1" i="1" dirty="0" err="1">
                <a:solidFill>
                  <a:srgbClr val="C00000"/>
                </a:solidFill>
                <a:latin typeface="Times New Roman" pitchFamily="18" charset="0"/>
                <a:cs typeface="Times New Roman" pitchFamily="18" charset="0"/>
              </a:rPr>
              <a:t>perdita</a:t>
            </a:r>
            <a:r>
              <a:rPr lang="en-US" sz="2500" b="1" i="1" dirty="0">
                <a:solidFill>
                  <a:srgbClr val="C00000"/>
                </a:solidFill>
                <a:latin typeface="Times New Roman" pitchFamily="18" charset="0"/>
                <a:cs typeface="Times New Roman" pitchFamily="18" charset="0"/>
              </a:rPr>
              <a:t> di peso se </a:t>
            </a:r>
            <a:r>
              <a:rPr lang="en-US" sz="2500" b="1" i="1" dirty="0" err="1">
                <a:solidFill>
                  <a:srgbClr val="C00000"/>
                </a:solidFill>
                <a:latin typeface="Times New Roman" pitchFamily="18" charset="0"/>
                <a:cs typeface="Times New Roman" pitchFamily="18" charset="0"/>
              </a:rPr>
              <a:t>interrompiamo</a:t>
            </a:r>
            <a:r>
              <a:rPr lang="en-US" sz="2500" b="1" i="1" dirty="0">
                <a:solidFill>
                  <a:srgbClr val="C00000"/>
                </a:solidFill>
                <a:latin typeface="Times New Roman" pitchFamily="18" charset="0"/>
                <a:cs typeface="Times New Roman" pitchFamily="18" charset="0"/>
              </a:rPr>
              <a:t> </a:t>
            </a:r>
            <a:r>
              <a:rPr lang="en-US" sz="2500" b="1" i="1" dirty="0" err="1">
                <a:solidFill>
                  <a:srgbClr val="C00000"/>
                </a:solidFill>
                <a:latin typeface="Times New Roman" pitchFamily="18" charset="0"/>
                <a:cs typeface="Times New Roman" pitchFamily="18" charset="0"/>
              </a:rPr>
              <a:t>il</a:t>
            </a:r>
            <a:r>
              <a:rPr lang="en-US" sz="2500" b="1" i="1" dirty="0">
                <a:solidFill>
                  <a:srgbClr val="C00000"/>
                </a:solidFill>
                <a:latin typeface="Times New Roman" pitchFamily="18" charset="0"/>
                <a:cs typeface="Times New Roman" pitchFamily="18" charset="0"/>
              </a:rPr>
              <a:t> </a:t>
            </a:r>
            <a:r>
              <a:rPr lang="en-US" sz="2500" b="1" i="1" dirty="0" err="1" smtClean="0">
                <a:solidFill>
                  <a:srgbClr val="C00000"/>
                </a:solidFill>
                <a:latin typeface="Times New Roman" pitchFamily="18" charset="0"/>
                <a:cs typeface="Times New Roman" pitchFamily="18" charset="0"/>
              </a:rPr>
              <a:t>trattamento</a:t>
            </a:r>
            <a:r>
              <a:rPr lang="en-US" sz="2500" b="1" i="1" dirty="0" smtClean="0">
                <a:solidFill>
                  <a:srgbClr val="C00000"/>
                </a:solidFill>
                <a:latin typeface="Times New Roman" pitchFamily="18" charset="0"/>
                <a:cs typeface="Times New Roman" pitchFamily="18" charset="0"/>
              </a:rPr>
              <a:t>?</a:t>
            </a:r>
            <a:endParaRPr lang="it-IT" sz="2500" b="1" dirty="0">
              <a:solidFill>
                <a:srgbClr val="C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cstate="print"/>
          <a:stretch>
            <a:fillRect/>
          </a:stretch>
        </p:blipFill>
        <p:spPr>
          <a:xfrm>
            <a:off x="3714574" y="574103"/>
            <a:ext cx="5893658" cy="5475449"/>
          </a:xfrm>
          <a:prstGeom prst="rect">
            <a:avLst/>
          </a:prstGeom>
        </p:spPr>
      </p:pic>
      <p:grpSp>
        <p:nvGrpSpPr>
          <p:cNvPr id="14" name="Gruppo 13"/>
          <p:cNvGrpSpPr/>
          <p:nvPr/>
        </p:nvGrpSpPr>
        <p:grpSpPr>
          <a:xfrm>
            <a:off x="-231694" y="601052"/>
            <a:ext cx="2660715" cy="2429106"/>
            <a:chOff x="-249210" y="769864"/>
            <a:chExt cx="2660715" cy="2429106"/>
          </a:xfrm>
        </p:grpSpPr>
        <p:pic>
          <p:nvPicPr>
            <p:cNvPr id="1028" name="Picture 4"/>
            <p:cNvPicPr>
              <a:picLocks noChangeAspect="1" noChangeArrowheads="1"/>
            </p:cNvPicPr>
            <p:nvPr/>
          </p:nvPicPr>
          <p:blipFill>
            <a:blip r:embed="rId3" cstate="print"/>
            <a:srcRect/>
            <a:stretch>
              <a:fillRect/>
            </a:stretch>
          </p:blipFill>
          <p:spPr bwMode="auto">
            <a:xfrm>
              <a:off x="0" y="769864"/>
              <a:ext cx="2393208" cy="242350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1992166" y="2883877"/>
              <a:ext cx="399341" cy="315093"/>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2003888" y="799513"/>
              <a:ext cx="399341" cy="315093"/>
            </a:xfrm>
            <a:prstGeom prst="rect">
              <a:avLst/>
            </a:prstGeom>
            <a:noFill/>
            <a:ln w="9525">
              <a:noFill/>
              <a:miter lim="800000"/>
              <a:headEnd/>
              <a:tailEnd/>
            </a:ln>
            <a:effectLst/>
          </p:spPr>
        </p:pic>
        <p:pic>
          <p:nvPicPr>
            <p:cNvPr id="11" name="Picture 5"/>
            <p:cNvPicPr>
              <a:picLocks noChangeAspect="1" noChangeArrowheads="1"/>
            </p:cNvPicPr>
            <p:nvPr/>
          </p:nvPicPr>
          <p:blipFill>
            <a:blip r:embed="rId4" cstate="print"/>
            <a:srcRect/>
            <a:stretch>
              <a:fillRect/>
            </a:stretch>
          </p:blipFill>
          <p:spPr bwMode="auto">
            <a:xfrm>
              <a:off x="-144001" y="1167618"/>
              <a:ext cx="357739" cy="282268"/>
            </a:xfrm>
            <a:prstGeom prst="rect">
              <a:avLst/>
            </a:prstGeom>
            <a:noFill/>
            <a:ln w="9525">
              <a:noFill/>
              <a:miter lim="800000"/>
              <a:headEnd/>
              <a:tailEnd/>
            </a:ln>
            <a:effectLst/>
          </p:spPr>
        </p:pic>
        <p:pic>
          <p:nvPicPr>
            <p:cNvPr id="12" name="Picture 5"/>
            <p:cNvPicPr>
              <a:picLocks noChangeAspect="1" noChangeArrowheads="1"/>
            </p:cNvPicPr>
            <p:nvPr/>
          </p:nvPicPr>
          <p:blipFill>
            <a:blip r:embed="rId4" cstate="print"/>
            <a:srcRect/>
            <a:stretch>
              <a:fillRect/>
            </a:stretch>
          </p:blipFill>
          <p:spPr bwMode="auto">
            <a:xfrm>
              <a:off x="-249210" y="1910860"/>
              <a:ext cx="357739" cy="719797"/>
            </a:xfrm>
            <a:prstGeom prst="rect">
              <a:avLst/>
            </a:prstGeom>
            <a:noFill/>
            <a:ln w="9525">
              <a:noFill/>
              <a:miter lim="800000"/>
              <a:headEnd/>
              <a:tailEnd/>
            </a:ln>
            <a:effectLst/>
          </p:spPr>
        </p:pic>
        <p:pic>
          <p:nvPicPr>
            <p:cNvPr id="13" name="Picture 5"/>
            <p:cNvPicPr>
              <a:picLocks noChangeAspect="1" noChangeArrowheads="1"/>
            </p:cNvPicPr>
            <p:nvPr/>
          </p:nvPicPr>
          <p:blipFill>
            <a:blip r:embed="rId4" cstate="print"/>
            <a:srcRect/>
            <a:stretch>
              <a:fillRect/>
            </a:stretch>
          </p:blipFill>
          <p:spPr bwMode="auto">
            <a:xfrm>
              <a:off x="2268877" y="1378637"/>
              <a:ext cx="142628" cy="112539"/>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1239" y="14068"/>
            <a:ext cx="6823039" cy="829994"/>
          </a:xfrm>
          <a:prstGeom prst="rect">
            <a:avLst/>
          </a:prstGeom>
          <a:noFill/>
          <a:ln w="9525">
            <a:noFill/>
            <a:miter lim="800000"/>
            <a:headEnd/>
            <a:tailEnd/>
          </a:ln>
          <a:effectLst/>
        </p:spPr>
      </p:pic>
      <p:sp>
        <p:nvSpPr>
          <p:cNvPr id="7" name="Segnaposto testo 3">
            <a:extLst>
              <a:ext uri="{FF2B5EF4-FFF2-40B4-BE49-F238E27FC236}">
                <a16:creationId xmlns:a16="http://schemas.microsoft.com/office/drawing/2014/main" xmlns="" id="{37B1BD3C-6311-45B0-8E89-4EA97C317141}"/>
              </a:ext>
            </a:extLst>
          </p:cNvPr>
          <p:cNvSpPr txBox="1">
            <a:spLocks/>
          </p:cNvSpPr>
          <p:nvPr/>
        </p:nvSpPr>
        <p:spPr>
          <a:xfrm>
            <a:off x="8755077" y="5866232"/>
            <a:ext cx="3556507" cy="464532"/>
          </a:xfrm>
          <a:prstGeom prst="rect">
            <a:avLst/>
          </a:prstGeom>
        </p:spPr>
        <p:txBody>
          <a:bodyPr/>
          <a:lstStyle/>
          <a:p>
            <a:pPr marL="266700" lvl="0" indent="-266700">
              <a:spcBef>
                <a:spcPts val="1200"/>
              </a:spcBef>
              <a:spcAft>
                <a:spcPts val="200"/>
              </a:spcAft>
              <a:buClr>
                <a:schemeClr val="accent1"/>
              </a:buClr>
              <a:buSzPct val="100000"/>
            </a:pPr>
            <a:r>
              <a:rPr kumimoji="0" lang="en-GB" sz="14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Rubino</a:t>
            </a:r>
            <a:r>
              <a:rPr kumimoji="0" lang="en-GB" sz="14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D,  et al. JAMA 2021; </a:t>
            </a:r>
            <a:r>
              <a:rPr lang="it-IT" sz="1400" dirty="0" smtClean="0">
                <a:latin typeface="Times New Roman" pitchFamily="18" charset="0"/>
                <a:cs typeface="Times New Roman" pitchFamily="18" charset="0"/>
              </a:rPr>
              <a:t>2021;325:1–12.</a:t>
            </a:r>
            <a:endParaRPr kumimoji="0" lang="en-GB" sz="1400" b="0"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cstate="print"/>
          <a:srcRect/>
          <a:stretch>
            <a:fillRect/>
          </a:stretch>
        </p:blipFill>
        <p:spPr bwMode="auto">
          <a:xfrm>
            <a:off x="2644778" y="731513"/>
            <a:ext cx="6139327" cy="5390083"/>
          </a:xfrm>
          <a:prstGeom prst="rect">
            <a:avLst/>
          </a:prstGeom>
          <a:noFill/>
          <a:ln w="9525">
            <a:noFill/>
            <a:miter lim="800000"/>
            <a:headEnd/>
            <a:tailEnd/>
          </a:ln>
          <a:effectLst/>
        </p:spPr>
      </p:pic>
      <p:sp>
        <p:nvSpPr>
          <p:cNvPr id="5" name="Rettangolo 4"/>
          <p:cNvSpPr/>
          <p:nvPr/>
        </p:nvSpPr>
        <p:spPr>
          <a:xfrm>
            <a:off x="10219468" y="323557"/>
            <a:ext cx="1195455" cy="477054"/>
          </a:xfrm>
          <a:prstGeom prst="rect">
            <a:avLst/>
          </a:prstGeom>
        </p:spPr>
        <p:txBody>
          <a:bodyPr wrap="none">
            <a:spAutoFit/>
          </a:bodyPr>
          <a:lstStyle/>
          <a:p>
            <a:r>
              <a:rPr lang="en-US" altLang="it-IT" sz="2500" b="1" i="1" dirty="0" smtClean="0">
                <a:solidFill>
                  <a:srgbClr val="C00000"/>
                </a:solidFill>
                <a:latin typeface="Times New Roman" panose="02020603050405020304" pitchFamily="18" charset="0"/>
                <a:cs typeface="Times New Roman" panose="02020603050405020304" pitchFamily="18" charset="0"/>
              </a:rPr>
              <a:t>STEP 4</a:t>
            </a:r>
            <a:endParaRPr lang="it-IT" sz="25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tretch>
            <a:fillRect/>
          </a:stretch>
        </p:blipFill>
        <p:spPr>
          <a:xfrm>
            <a:off x="52250" y="39759"/>
            <a:ext cx="4429262" cy="887466"/>
          </a:xfrm>
          <a:prstGeom prst="rect">
            <a:avLst/>
          </a:prstGeom>
        </p:spPr>
      </p:pic>
      <p:sp>
        <p:nvSpPr>
          <p:cNvPr id="10" name="Text Placeholder 2">
            <a:extLst>
              <a:ext uri="{FF2B5EF4-FFF2-40B4-BE49-F238E27FC236}">
                <a16:creationId xmlns:a16="http://schemas.microsoft.com/office/drawing/2014/main" xmlns="" id="{16A5CDC0-BE51-C3BC-1146-FD979C4028DA}"/>
              </a:ext>
            </a:extLst>
          </p:cNvPr>
          <p:cNvSpPr>
            <a:spLocks noGrp="1"/>
          </p:cNvSpPr>
          <p:nvPr>
            <p:ph type="body" sz="quarter" idx="10"/>
          </p:nvPr>
        </p:nvSpPr>
        <p:spPr>
          <a:xfrm>
            <a:off x="8707733" y="5861833"/>
            <a:ext cx="3640345" cy="286252"/>
          </a:xfrm>
        </p:spPr>
        <p:txBody>
          <a:bodyPr>
            <a:noAutofit/>
          </a:bodyPr>
          <a:lstStyle/>
          <a:p>
            <a:r>
              <a:rPr lang="en-US" sz="1400" i="1" dirty="0" err="1">
                <a:solidFill>
                  <a:schemeClr val="tx1"/>
                </a:solidFill>
                <a:latin typeface="Times New Roman" pitchFamily="18" charset="0"/>
                <a:cs typeface="Times New Roman" pitchFamily="18" charset="0"/>
              </a:rPr>
              <a:t>Aronne</a:t>
            </a:r>
            <a:r>
              <a:rPr lang="en-US" sz="1400" i="1" dirty="0">
                <a:solidFill>
                  <a:schemeClr val="tx1"/>
                </a:solidFill>
                <a:latin typeface="Times New Roman" pitchFamily="18" charset="0"/>
                <a:cs typeface="Times New Roman" pitchFamily="18" charset="0"/>
              </a:rPr>
              <a:t> LJ, et al. JAMA. 2024;331(1):38-48</a:t>
            </a:r>
          </a:p>
        </p:txBody>
      </p:sp>
      <p:sp>
        <p:nvSpPr>
          <p:cNvPr id="16" name="Rectangle 10">
            <a:extLst>
              <a:ext uri="{FF2B5EF4-FFF2-40B4-BE49-F238E27FC236}">
                <a16:creationId xmlns:a16="http://schemas.microsoft.com/office/drawing/2014/main" xmlns="" id="{CC50C92B-E8E9-6D5D-E088-B3A3A9E4C4B9}"/>
              </a:ext>
            </a:extLst>
          </p:cNvPr>
          <p:cNvSpPr/>
          <p:nvPr/>
        </p:nvSpPr>
        <p:spPr>
          <a:xfrm>
            <a:off x="9488010" y="2060042"/>
            <a:ext cx="954237" cy="37947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0" y="6147582"/>
            <a:ext cx="12192000" cy="710418"/>
          </a:xfrm>
          <a:prstGeom prst="rect">
            <a:avLst/>
          </a:prstGeom>
          <a:noFill/>
          <a:ln w="9525">
            <a:noFill/>
            <a:miter lim="800000"/>
            <a:headEnd/>
            <a:tailEnd/>
          </a:ln>
          <a:effectLst/>
        </p:spPr>
      </p:pic>
      <p:sp>
        <p:nvSpPr>
          <p:cNvPr id="11" name="Rettangolo 10"/>
          <p:cNvSpPr/>
          <p:nvPr/>
        </p:nvSpPr>
        <p:spPr>
          <a:xfrm>
            <a:off x="0" y="1012874"/>
            <a:ext cx="1069145" cy="717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Content Placeholder 4">
            <a:extLst>
              <a:ext uri="{FF2B5EF4-FFF2-40B4-BE49-F238E27FC236}">
                <a16:creationId xmlns:a16="http://schemas.microsoft.com/office/drawing/2014/main" xmlns="" id="{97F757BA-5774-E7BC-83F1-B403249AB921}"/>
              </a:ext>
            </a:extLst>
          </p:cNvPr>
          <p:cNvPicPr>
            <a:picLocks noChangeAspect="1"/>
          </p:cNvPicPr>
          <p:nvPr/>
        </p:nvPicPr>
        <p:blipFill>
          <a:blip r:embed="rId4" cstate="print"/>
          <a:stretch>
            <a:fillRect/>
          </a:stretch>
        </p:blipFill>
        <p:spPr>
          <a:xfrm>
            <a:off x="1142072" y="1098530"/>
            <a:ext cx="9140707" cy="4823384"/>
          </a:xfrm>
          <a:prstGeom prst="rect">
            <a:avLst/>
          </a:prstGeom>
        </p:spPr>
      </p:pic>
      <p:sp>
        <p:nvSpPr>
          <p:cNvPr id="21" name="Rectangle 5">
            <a:extLst>
              <a:ext uri="{FF2B5EF4-FFF2-40B4-BE49-F238E27FC236}">
                <a16:creationId xmlns:a16="http://schemas.microsoft.com/office/drawing/2014/main" xmlns="" id="{C8FDB22A-10B6-C437-6796-E6BDA160BD58}"/>
              </a:ext>
            </a:extLst>
          </p:cNvPr>
          <p:cNvSpPr/>
          <p:nvPr/>
        </p:nvSpPr>
        <p:spPr>
          <a:xfrm>
            <a:off x="5438376" y="1791877"/>
            <a:ext cx="4828032" cy="3610103"/>
          </a:xfrm>
          <a:prstGeom prst="rect">
            <a:avLst/>
          </a:prstGeom>
          <a:solidFill>
            <a:schemeClr val="bg1">
              <a:lumMod val="95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10">
            <a:extLst>
              <a:ext uri="{FF2B5EF4-FFF2-40B4-BE49-F238E27FC236}">
                <a16:creationId xmlns:a16="http://schemas.microsoft.com/office/drawing/2014/main" xmlns="" id="{CC50C92B-E8E9-6D5D-E088-B3A3A9E4C4B9}"/>
              </a:ext>
            </a:extLst>
          </p:cNvPr>
          <p:cNvSpPr/>
          <p:nvPr/>
        </p:nvSpPr>
        <p:spPr>
          <a:xfrm>
            <a:off x="9488010" y="1809462"/>
            <a:ext cx="954237" cy="37947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3" name="Connettore 2 13">
            <a:extLst>
              <a:ext uri="{FF2B5EF4-FFF2-40B4-BE49-F238E27FC236}">
                <a16:creationId xmlns:a16="http://schemas.microsoft.com/office/drawing/2014/main" xmlns="" id="{B580B800-8DE7-C63A-FCA9-5404F82563EC}"/>
              </a:ext>
            </a:extLst>
          </p:cNvPr>
          <p:cNvCxnSpPr/>
          <p:nvPr/>
        </p:nvCxnSpPr>
        <p:spPr>
          <a:xfrm flipH="1">
            <a:off x="9568355" y="3022623"/>
            <a:ext cx="1200" cy="12377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asellaDiTesto 14">
            <a:extLst>
              <a:ext uri="{FF2B5EF4-FFF2-40B4-BE49-F238E27FC236}">
                <a16:creationId xmlns:a16="http://schemas.microsoft.com/office/drawing/2014/main" xmlns="" id="{C82DB296-F0EE-1020-A355-80EA2B8C7430}"/>
              </a:ext>
            </a:extLst>
          </p:cNvPr>
          <p:cNvSpPr txBox="1"/>
          <p:nvPr/>
        </p:nvSpPr>
        <p:spPr>
          <a:xfrm>
            <a:off x="9598025" y="3431096"/>
            <a:ext cx="6671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a:ea typeface="+mn-ea"/>
                <a:cs typeface="+mn-cs"/>
              </a:rPr>
              <a:t>-16.3</a:t>
            </a:r>
          </a:p>
        </p:txBody>
      </p:sp>
      <p:sp>
        <p:nvSpPr>
          <p:cNvPr id="25" name="CasellaDiTesto 14">
            <a:extLst>
              <a:ext uri="{FF2B5EF4-FFF2-40B4-BE49-F238E27FC236}">
                <a16:creationId xmlns:a16="http://schemas.microsoft.com/office/drawing/2014/main" xmlns="" id="{63F342A0-42F3-C803-34D1-8B6C81A4EF8F}"/>
              </a:ext>
            </a:extLst>
          </p:cNvPr>
          <p:cNvSpPr txBox="1"/>
          <p:nvPr/>
        </p:nvSpPr>
        <p:spPr>
          <a:xfrm>
            <a:off x="4846329" y="4248250"/>
            <a:ext cx="6671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Calibri"/>
                <a:ea typeface="+mn-ea"/>
                <a:cs typeface="+mn-cs"/>
              </a:rPr>
              <a:t>-20.9</a:t>
            </a:r>
          </a:p>
        </p:txBody>
      </p:sp>
      <p:sp>
        <p:nvSpPr>
          <p:cNvPr id="14" name="Rettangolo 13"/>
          <p:cNvSpPr/>
          <p:nvPr/>
        </p:nvSpPr>
        <p:spPr>
          <a:xfrm>
            <a:off x="9896143" y="261983"/>
            <a:ext cx="1978427" cy="430887"/>
          </a:xfrm>
          <a:prstGeom prst="rect">
            <a:avLst/>
          </a:prstGeom>
        </p:spPr>
        <p:txBody>
          <a:bodyPr wrap="none">
            <a:spAutoFit/>
          </a:bodyPr>
          <a:lstStyle/>
          <a:p>
            <a:r>
              <a:rPr lang="en-US" altLang="it-IT" sz="2200" b="1" i="1" dirty="0" smtClean="0">
                <a:solidFill>
                  <a:srgbClr val="C00000"/>
                </a:solidFill>
                <a:latin typeface="Times New Roman" panose="02020603050405020304" pitchFamily="18" charset="0"/>
                <a:cs typeface="Times New Roman" panose="02020603050405020304" pitchFamily="18" charset="0"/>
              </a:rPr>
              <a:t>SURMOUNT 4</a:t>
            </a:r>
            <a:endParaRPr lang="it-IT" sz="2200" dirty="0"/>
          </a:p>
        </p:txBody>
      </p:sp>
    </p:spTree>
    <p:extLst>
      <p:ext uri="{BB962C8B-B14F-4D97-AF65-F5344CB8AC3E}">
        <p14:creationId xmlns:p14="http://schemas.microsoft.com/office/powerpoint/2010/main" xmlns="" val="369295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A7C4F246-A9EB-4810-9949-01C277BCBA3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19132"/>
            <a:ext cx="6034997" cy="4199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ttangolo 1">
            <a:extLst>
              <a:ext uri="{FF2B5EF4-FFF2-40B4-BE49-F238E27FC236}">
                <a16:creationId xmlns="" xmlns:a16="http://schemas.microsoft.com/office/drawing/2014/main" id="{FDB8CBE3-D1F8-44DF-B67F-9A04F5DB5A5E}"/>
              </a:ext>
            </a:extLst>
          </p:cNvPr>
          <p:cNvSpPr>
            <a:spLocks noChangeArrowheads="1"/>
          </p:cNvSpPr>
          <p:nvPr/>
        </p:nvSpPr>
        <p:spPr bwMode="auto">
          <a:xfrm>
            <a:off x="2832185" y="177150"/>
            <a:ext cx="6372225" cy="4921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altLang="it-IT" sz="2600" b="1" i="1" dirty="0">
                <a:solidFill>
                  <a:srgbClr val="C00000"/>
                </a:solidFill>
                <a:latin typeface="Times New Roman" panose="02020603050405020304" pitchFamily="18" charset="0"/>
                <a:cs typeface="Times New Roman" panose="02020603050405020304" pitchFamily="18" charset="0"/>
              </a:rPr>
              <a:t>Prevenzione del </a:t>
            </a:r>
            <a:r>
              <a:rPr lang="it-IT" altLang="it-IT" sz="2600" b="1" i="1" dirty="0" err="1">
                <a:solidFill>
                  <a:srgbClr val="C00000"/>
                </a:solidFill>
                <a:latin typeface="Times New Roman" panose="02020603050405020304" pitchFamily="18" charset="0"/>
                <a:cs typeface="Times New Roman" panose="02020603050405020304" pitchFamily="18" charset="0"/>
              </a:rPr>
              <a:t>weight</a:t>
            </a:r>
            <a:r>
              <a:rPr lang="it-IT" altLang="it-IT" sz="2600" b="1" i="1" dirty="0">
                <a:solidFill>
                  <a:srgbClr val="C00000"/>
                </a:solidFill>
                <a:latin typeface="Times New Roman" panose="02020603050405020304" pitchFamily="18" charset="0"/>
                <a:cs typeface="Times New Roman" panose="02020603050405020304" pitchFamily="18" charset="0"/>
              </a:rPr>
              <a:t> </a:t>
            </a:r>
            <a:r>
              <a:rPr lang="it-IT" altLang="it-IT" sz="2600" b="1" i="1" dirty="0" err="1" smtClean="0">
                <a:solidFill>
                  <a:srgbClr val="C00000"/>
                </a:solidFill>
                <a:latin typeface="Times New Roman" panose="02020603050405020304" pitchFamily="18" charset="0"/>
                <a:cs typeface="Times New Roman" panose="02020603050405020304" pitchFamily="18" charset="0"/>
              </a:rPr>
              <a:t>regain</a:t>
            </a:r>
            <a:r>
              <a:rPr lang="it-IT" altLang="it-IT" sz="2600" b="1" i="1" dirty="0" smtClean="0">
                <a:solidFill>
                  <a:srgbClr val="C00000"/>
                </a:solidFill>
                <a:latin typeface="Times New Roman" panose="02020603050405020304" pitchFamily="18" charset="0"/>
                <a:cs typeface="Times New Roman" panose="02020603050405020304" pitchFamily="18" charset="0"/>
              </a:rPr>
              <a:t> dopo MBS</a:t>
            </a:r>
            <a:endParaRPr lang="it-IT" altLang="it-IT" sz="2600" b="1" i="1" dirty="0">
              <a:solidFill>
                <a:srgbClr val="C00000"/>
              </a:solidFill>
              <a:latin typeface="Times New Roman" panose="02020603050405020304" pitchFamily="18" charset="0"/>
              <a:cs typeface="Times New Roman" panose="02020603050405020304" pitchFamily="18" charset="0"/>
            </a:endParaRPr>
          </a:p>
        </p:txBody>
      </p:sp>
      <p:pic>
        <p:nvPicPr>
          <p:cNvPr id="5" name="Picture 5">
            <a:extLst>
              <a:ext uri="{FF2B5EF4-FFF2-40B4-BE49-F238E27FC236}">
                <a16:creationId xmlns="" xmlns:a16="http://schemas.microsoft.com/office/drawing/2014/main" id="{495F577A-DA66-44C0-8E78-0AEA1B0C9D9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1146" y="188568"/>
            <a:ext cx="1040854" cy="976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 xmlns:a16="http://schemas.microsoft.com/office/drawing/2014/main" id="{2E87BCD3-49A5-4BA7-965C-A90F5C7D55C6}"/>
              </a:ext>
            </a:extLst>
          </p:cNvPr>
          <p:cNvSpPr txBox="1">
            <a:spLocks noChangeArrowheads="1"/>
          </p:cNvSpPr>
          <p:nvPr/>
        </p:nvSpPr>
        <p:spPr bwMode="auto">
          <a:xfrm>
            <a:off x="5997388" y="1274568"/>
            <a:ext cx="6194612"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bg1"/>
                </a:solidFill>
                <a:latin typeface="Arial" panose="020B0604020202020204" pitchFamily="34" charset="0"/>
                <a:ea typeface="SimSun" panose="02010600030101010101" pitchFamily="2" charset="-122"/>
              </a:defRPr>
            </a:lvl1pPr>
            <a:lvl2pPr>
              <a:defRPr>
                <a:solidFill>
                  <a:schemeClr val="bg1"/>
                </a:solidFill>
                <a:latin typeface="Arial" panose="020B0604020202020204" pitchFamily="34" charset="0"/>
                <a:ea typeface="SimSun" panose="02010600030101010101" pitchFamily="2" charset="-122"/>
              </a:defRPr>
            </a:lvl2pPr>
            <a:lvl3pPr>
              <a:defRPr>
                <a:solidFill>
                  <a:schemeClr val="bg1"/>
                </a:solidFill>
                <a:latin typeface="Arial" panose="020B0604020202020204" pitchFamily="34" charset="0"/>
                <a:ea typeface="SimSun" panose="02010600030101010101" pitchFamily="2" charset="-122"/>
              </a:defRPr>
            </a:lvl3pPr>
            <a:lvl4pPr>
              <a:defRPr>
                <a:solidFill>
                  <a:schemeClr val="bg1"/>
                </a:solidFill>
                <a:latin typeface="Arial" panose="020B0604020202020204" pitchFamily="34" charset="0"/>
                <a:ea typeface="SimSun" panose="02010600030101010101" pitchFamily="2" charset="-122"/>
              </a:defRPr>
            </a:lvl4pPr>
            <a:lvl5pPr>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SimSun" panose="02010600030101010101" pitchFamily="2" charset="-122"/>
              </a:defRPr>
            </a:lvl9pPr>
          </a:lstStyle>
          <a:p>
            <a:pPr>
              <a:buClr>
                <a:srgbClr val="C00000"/>
              </a:buClr>
              <a:buFont typeface="Wingdings" panose="05000000000000000000" pitchFamily="2" charset="2"/>
              <a:buChar char="Ø"/>
            </a:pPr>
            <a:r>
              <a:rPr lang="it-IT" altLang="it-IT" sz="2000" dirty="0">
                <a:solidFill>
                  <a:schemeClr val="tx1"/>
                </a:solidFill>
                <a:latin typeface="Times New Roman" panose="02020603050405020304" pitchFamily="18" charset="0"/>
                <a:cs typeface="Times New Roman" panose="02020603050405020304" pitchFamily="18" charset="0"/>
              </a:rPr>
              <a:t>Va considerato dopo circa 24 mesi dal primo intervento, periodo dopo il quale gli effetti della procedura metabolica e </a:t>
            </a:r>
            <a:r>
              <a:rPr lang="it-IT" altLang="it-IT" sz="2000" dirty="0" err="1">
                <a:solidFill>
                  <a:schemeClr val="tx1"/>
                </a:solidFill>
                <a:latin typeface="Times New Roman" panose="02020603050405020304" pitchFamily="18" charset="0"/>
                <a:cs typeface="Times New Roman" panose="02020603050405020304" pitchFamily="18" charset="0"/>
              </a:rPr>
              <a:t>bariatrica</a:t>
            </a:r>
            <a:r>
              <a:rPr lang="it-IT" altLang="it-IT" sz="2000" dirty="0">
                <a:solidFill>
                  <a:schemeClr val="tx1"/>
                </a:solidFill>
                <a:latin typeface="Times New Roman" panose="02020603050405020304" pitchFamily="18" charset="0"/>
                <a:cs typeface="Times New Roman" panose="02020603050405020304" pitchFamily="18" charset="0"/>
              </a:rPr>
              <a:t> si sono stabilizzati;</a:t>
            </a:r>
          </a:p>
          <a:p>
            <a:pPr>
              <a:buClr>
                <a:srgbClr val="C00000"/>
              </a:buClr>
              <a:buFont typeface="Wingdings" panose="05000000000000000000" pitchFamily="2" charset="2"/>
              <a:buChar char="Ø"/>
            </a:pPr>
            <a:endParaRPr lang="it-IT" altLang="it-IT" sz="2000" dirty="0">
              <a:solidFill>
                <a:schemeClr val="tx1"/>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it-IT" altLang="it-IT" sz="2000" dirty="0">
                <a:solidFill>
                  <a:schemeClr val="tx1"/>
                </a:solidFill>
                <a:latin typeface="Times New Roman" panose="02020603050405020304" pitchFamily="18" charset="0"/>
                <a:cs typeface="Times New Roman" panose="02020603050405020304" pitchFamily="18" charset="0"/>
              </a:rPr>
              <a:t>Va riferito ad un incremento ponderale progressivo superiore al 20-25% del peso totale perso;</a:t>
            </a:r>
          </a:p>
          <a:p>
            <a:pPr>
              <a:buClr>
                <a:srgbClr val="C00000"/>
              </a:buClr>
              <a:buFont typeface="Wingdings" panose="05000000000000000000" pitchFamily="2" charset="2"/>
              <a:buChar char="Ø"/>
            </a:pPr>
            <a:endParaRPr lang="it-IT" altLang="it-IT" sz="2000" dirty="0">
              <a:solidFill>
                <a:schemeClr val="tx1"/>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it-IT" altLang="it-IT" sz="2000" dirty="0">
                <a:solidFill>
                  <a:schemeClr val="tx1"/>
                </a:solidFill>
                <a:latin typeface="Times New Roman" panose="02020603050405020304" pitchFamily="18" charset="0"/>
                <a:cs typeface="Times New Roman" panose="02020603050405020304" pitchFamily="18" charset="0"/>
              </a:rPr>
              <a:t>Va riferito ad un incremento ponderale sufficiente a reinserire il paziente nella classe di Obesità che lo aveva reso candidabile all’intervento;</a:t>
            </a:r>
          </a:p>
          <a:p>
            <a:pPr>
              <a:buClr>
                <a:srgbClr val="C00000"/>
              </a:buClr>
              <a:buFont typeface="Wingdings" panose="05000000000000000000" pitchFamily="2" charset="2"/>
              <a:buChar char="Ø"/>
            </a:pPr>
            <a:endParaRPr lang="it-IT" altLang="it-IT" sz="2000" dirty="0">
              <a:solidFill>
                <a:schemeClr val="tx1"/>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it-IT" altLang="it-IT" sz="2000" dirty="0">
                <a:solidFill>
                  <a:schemeClr val="tx1"/>
                </a:solidFill>
                <a:latin typeface="Times New Roman" panose="02020603050405020304" pitchFamily="18" charset="0"/>
                <a:cs typeface="Times New Roman" panose="02020603050405020304" pitchFamily="18" charset="0"/>
              </a:rPr>
              <a:t>Va riferito ad un incremento ponderale associato ad inadeguato controllo delle complicanze.</a:t>
            </a:r>
            <a:endParaRPr lang="it-IT" altLang="it-IT" sz="2000" dirty="0">
              <a:solidFill>
                <a:schemeClr val="tx1"/>
              </a:solidFill>
            </a:endParaRPr>
          </a:p>
        </p:txBody>
      </p:sp>
      <p:sp>
        <p:nvSpPr>
          <p:cNvPr id="7" name="CasellaDiTesto 6">
            <a:extLst>
              <a:ext uri="{FF2B5EF4-FFF2-40B4-BE49-F238E27FC236}">
                <a16:creationId xmlns="" xmlns:a16="http://schemas.microsoft.com/office/drawing/2014/main" id="{14322CBF-19A8-49E5-96E8-D3E8F56027C6}"/>
              </a:ext>
            </a:extLst>
          </p:cNvPr>
          <p:cNvSpPr txBox="1">
            <a:spLocks noChangeArrowheads="1"/>
          </p:cNvSpPr>
          <p:nvPr/>
        </p:nvSpPr>
        <p:spPr bwMode="auto">
          <a:xfrm>
            <a:off x="7126287" y="5802158"/>
            <a:ext cx="50657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altLang="it-IT" sz="1400" i="1" dirty="0">
                <a:solidFill>
                  <a:schemeClr val="tx1"/>
                </a:solidFill>
                <a:latin typeface="Times New Roman" panose="02020603050405020304" pitchFamily="18" charset="0"/>
                <a:cs typeface="Times New Roman" panose="02020603050405020304" pitchFamily="18" charset="0"/>
              </a:rPr>
              <a:t>EAES </a:t>
            </a:r>
            <a:r>
              <a:rPr lang="it-IT" altLang="it-IT" sz="1400" i="1" dirty="0" err="1">
                <a:solidFill>
                  <a:schemeClr val="tx1"/>
                </a:solidFill>
                <a:latin typeface="Times New Roman" panose="02020603050405020304" pitchFamily="18" charset="0"/>
                <a:cs typeface="Times New Roman" panose="02020603050405020304" pitchFamily="18" charset="0"/>
              </a:rPr>
              <a:t>Guidelines</a:t>
            </a:r>
            <a:r>
              <a:rPr lang="it-IT" altLang="it-IT" sz="1400" i="1" dirty="0">
                <a:solidFill>
                  <a:schemeClr val="tx1"/>
                </a:solidFill>
                <a:latin typeface="Times New Roman" panose="02020603050405020304" pitchFamily="18" charset="0"/>
                <a:cs typeface="Times New Roman" panose="02020603050405020304" pitchFamily="18" charset="0"/>
              </a:rPr>
              <a:t>. </a:t>
            </a:r>
            <a:r>
              <a:rPr lang="it-IT" altLang="it-IT" sz="1400" i="1" dirty="0" err="1">
                <a:solidFill>
                  <a:schemeClr val="tx1"/>
                </a:solidFill>
                <a:latin typeface="Times New Roman" panose="02020603050405020304" pitchFamily="18" charset="0"/>
                <a:cs typeface="Times New Roman" panose="02020603050405020304" pitchFamily="18" charset="0"/>
              </a:rPr>
              <a:t>Surg</a:t>
            </a:r>
            <a:r>
              <a:rPr lang="it-IT" altLang="it-IT" sz="1400" i="1" dirty="0">
                <a:solidFill>
                  <a:schemeClr val="tx1"/>
                </a:solidFill>
                <a:latin typeface="Times New Roman" panose="02020603050405020304" pitchFamily="18" charset="0"/>
                <a:cs typeface="Times New Roman" panose="02020603050405020304" pitchFamily="18" charset="0"/>
              </a:rPr>
              <a:t> End 2020; Manuale SICOB, ADI, SIO 2025.</a:t>
            </a:r>
            <a:endParaRPr lang="it-IT" altLang="it-IT" sz="1400" i="1" dirty="0">
              <a:solidFill>
                <a:schemeClr val="tx1"/>
              </a:solidFill>
            </a:endParaRPr>
          </a:p>
        </p:txBody>
      </p:sp>
      <p:sp>
        <p:nvSpPr>
          <p:cNvPr id="9" name="CasellaDiTesto 8">
            <a:extLst>
              <a:ext uri="{FF2B5EF4-FFF2-40B4-BE49-F238E27FC236}">
                <a16:creationId xmlns="" xmlns:a16="http://schemas.microsoft.com/office/drawing/2014/main" id="{FAF210B7-CB48-4CBA-A535-A749FD7E7DD1}"/>
              </a:ext>
            </a:extLst>
          </p:cNvPr>
          <p:cNvSpPr txBox="1"/>
          <p:nvPr/>
        </p:nvSpPr>
        <p:spPr>
          <a:xfrm>
            <a:off x="0" y="5655353"/>
            <a:ext cx="3863787" cy="523220"/>
          </a:xfrm>
          <a:prstGeom prst="rect">
            <a:avLst/>
          </a:prstGeom>
          <a:noFill/>
        </p:spPr>
        <p:txBody>
          <a:bodyPr wrap="square">
            <a:spAutoFit/>
          </a:bodyPr>
          <a:lstStyle/>
          <a:p>
            <a:r>
              <a:rPr lang="it-IT" altLang="it-IT" sz="1400" dirty="0">
                <a:latin typeface="Times New Roman" panose="02020603050405020304" pitchFamily="18" charset="0"/>
                <a:cs typeface="Times New Roman" panose="02020603050405020304" pitchFamily="18" charset="0"/>
              </a:rPr>
              <a:t>WR: weight </a:t>
            </a:r>
            <a:r>
              <a:rPr lang="it-IT" altLang="it-IT" sz="1400" dirty="0" err="1">
                <a:latin typeface="Times New Roman" panose="02020603050405020304" pitchFamily="18" charset="0"/>
                <a:cs typeface="Times New Roman" panose="02020603050405020304" pitchFamily="18" charset="0"/>
              </a:rPr>
              <a:t>regain</a:t>
            </a:r>
            <a:r>
              <a:rPr lang="it-IT" altLang="it-IT" sz="1400" dirty="0">
                <a:latin typeface="Times New Roman" panose="02020603050405020304" pitchFamily="18" charset="0"/>
                <a:cs typeface="Times New Roman" panose="02020603050405020304" pitchFamily="18" charset="0"/>
              </a:rPr>
              <a:t>; IWL: </a:t>
            </a:r>
            <a:r>
              <a:rPr lang="it-IT" altLang="it-IT" sz="1400" dirty="0" err="1">
                <a:latin typeface="Times New Roman" panose="02020603050405020304" pitchFamily="18" charset="0"/>
                <a:cs typeface="Times New Roman" panose="02020603050405020304" pitchFamily="18" charset="0"/>
              </a:rPr>
              <a:t>insufficient</a:t>
            </a:r>
            <a:r>
              <a:rPr lang="it-IT" altLang="it-IT" sz="1400" dirty="0">
                <a:latin typeface="Times New Roman" panose="02020603050405020304" pitchFamily="18" charset="0"/>
                <a:cs typeface="Times New Roman" panose="02020603050405020304" pitchFamily="18" charset="0"/>
              </a:rPr>
              <a:t> </a:t>
            </a:r>
            <a:r>
              <a:rPr lang="it-IT" altLang="it-IT" sz="1400" dirty="0" err="1">
                <a:latin typeface="Times New Roman" panose="02020603050405020304" pitchFamily="18" charset="0"/>
                <a:cs typeface="Times New Roman" panose="02020603050405020304" pitchFamily="18" charset="0"/>
              </a:rPr>
              <a:t>weight</a:t>
            </a:r>
            <a:r>
              <a:rPr lang="it-IT" altLang="it-IT" sz="1400" dirty="0">
                <a:latin typeface="Times New Roman" panose="02020603050405020304" pitchFamily="18" charset="0"/>
                <a:cs typeface="Times New Roman" panose="02020603050405020304" pitchFamily="18" charset="0"/>
              </a:rPr>
              <a:t> </a:t>
            </a:r>
            <a:r>
              <a:rPr lang="it-IT" altLang="it-IT" sz="1400" dirty="0" smtClean="0">
                <a:latin typeface="Times New Roman" panose="02020603050405020304" pitchFamily="18" charset="0"/>
                <a:cs typeface="Times New Roman" panose="02020603050405020304" pitchFamily="18" charset="0"/>
              </a:rPr>
              <a:t>loss; MBS: chirurgia </a:t>
            </a:r>
            <a:r>
              <a:rPr lang="it-IT" altLang="it-IT" sz="1400" dirty="0" err="1" smtClean="0">
                <a:latin typeface="Times New Roman" panose="02020603050405020304" pitchFamily="18" charset="0"/>
                <a:cs typeface="Times New Roman" panose="02020603050405020304" pitchFamily="18" charset="0"/>
              </a:rPr>
              <a:t>bariatrica</a:t>
            </a:r>
            <a:r>
              <a:rPr lang="it-IT" altLang="it-IT" sz="1400" dirty="0" smtClean="0">
                <a:latin typeface="Times New Roman" panose="02020603050405020304" pitchFamily="18" charset="0"/>
                <a:cs typeface="Times New Roman" panose="02020603050405020304" pitchFamily="18" charset="0"/>
              </a:rPr>
              <a:t> metabolica.</a:t>
            </a:r>
            <a:endParaRPr lang="it-IT" sz="1400" dirty="0"/>
          </a:p>
        </p:txBody>
      </p:sp>
      <p:sp>
        <p:nvSpPr>
          <p:cNvPr id="8" name="Ovale 7"/>
          <p:cNvSpPr/>
          <p:nvPr/>
        </p:nvSpPr>
        <p:spPr>
          <a:xfrm>
            <a:off x="4236628" y="3263005"/>
            <a:ext cx="1228980" cy="50449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2796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3EA13D66-3EE9-4350-AEFF-86441FAB4584}"/>
              </a:ext>
            </a:extLst>
          </p:cNvPr>
          <p:cNvSpPr txBox="1"/>
          <p:nvPr/>
        </p:nvSpPr>
        <p:spPr>
          <a:xfrm>
            <a:off x="1467165" y="1050816"/>
            <a:ext cx="9699812" cy="3477875"/>
          </a:xfrm>
          <a:prstGeom prst="rect">
            <a:avLst/>
          </a:prstGeom>
          <a:noFill/>
        </p:spPr>
        <p:txBody>
          <a:bodyPr wrap="square">
            <a:spAutoFit/>
          </a:bodyPr>
          <a:lstStyle/>
          <a:p>
            <a:r>
              <a:rPr lang="it-IT" sz="2200" dirty="0">
                <a:latin typeface="Times New Roman" panose="02020603050405020304" pitchFamily="18" charset="0"/>
                <a:cs typeface="Times New Roman" panose="02020603050405020304" pitchFamily="18" charset="0"/>
              </a:rPr>
              <a:t>Definizioni più utilizzate in ordine di frequenza nei diversi studi condotti:</a:t>
            </a:r>
          </a:p>
          <a:p>
            <a:endParaRPr lang="it-IT" sz="2200" dirty="0">
              <a:latin typeface="Times New Roman" panose="02020603050405020304" pitchFamily="18" charset="0"/>
              <a:cs typeface="Times New Roman" panose="02020603050405020304" pitchFamily="18" charset="0"/>
            </a:endParaRPr>
          </a:p>
          <a:p>
            <a:pPr marL="342900" indent="-342900">
              <a:buClr>
                <a:srgbClr val="C00000"/>
              </a:buClr>
              <a:buSzPct val="100000"/>
              <a:buFont typeface="Wingdings" panose="05000000000000000000" pitchFamily="2" charset="2"/>
              <a:buChar char="Ø"/>
            </a:pPr>
            <a:r>
              <a:rPr lang="it-IT" sz="2200" dirty="0">
                <a:latin typeface="Times New Roman" panose="02020603050405020304" pitchFamily="18" charset="0"/>
                <a:cs typeface="Times New Roman" panose="02020603050405020304" pitchFamily="18" charset="0"/>
              </a:rPr>
              <a:t>un aumento &gt;10 kg rispetto al peso minimo raggiunto dopo chirurgia </a:t>
            </a:r>
            <a:r>
              <a:rPr lang="it-IT" sz="2200" dirty="0" err="1">
                <a:latin typeface="Times New Roman" panose="02020603050405020304" pitchFamily="18" charset="0"/>
                <a:cs typeface="Times New Roman" panose="02020603050405020304" pitchFamily="18" charset="0"/>
              </a:rPr>
              <a:t>bariatrica</a:t>
            </a:r>
            <a:r>
              <a:rPr lang="it-IT" sz="2200" dirty="0">
                <a:latin typeface="Times New Roman" panose="02020603050405020304" pitchFamily="18" charset="0"/>
                <a:cs typeface="Times New Roman" panose="02020603050405020304" pitchFamily="18" charset="0"/>
              </a:rPr>
              <a:t> (peso al nadir);</a:t>
            </a:r>
          </a:p>
          <a:p>
            <a:pPr marL="342900" indent="-342900">
              <a:buClr>
                <a:srgbClr val="C00000"/>
              </a:buClr>
              <a:buSzPct val="100000"/>
              <a:buFont typeface="Wingdings" panose="05000000000000000000" pitchFamily="2" charset="2"/>
              <a:buChar char="Ø"/>
            </a:pPr>
            <a:r>
              <a:rPr lang="it-IT" sz="2200" dirty="0">
                <a:latin typeface="Times New Roman" panose="02020603050405020304" pitchFamily="18" charset="0"/>
                <a:cs typeface="Times New Roman" panose="02020603050405020304" pitchFamily="18" charset="0"/>
              </a:rPr>
              <a:t>un aumento &gt;25% del peso in eccesso perso dal nadir; </a:t>
            </a:r>
          </a:p>
          <a:p>
            <a:pPr marL="342900" indent="-342900">
              <a:buClr>
                <a:srgbClr val="C00000"/>
              </a:buClr>
              <a:buSzPct val="100000"/>
              <a:buFont typeface="Wingdings" panose="05000000000000000000" pitchFamily="2" charset="2"/>
              <a:buChar char="Ø"/>
            </a:pPr>
            <a:r>
              <a:rPr lang="it-IT" sz="2200" dirty="0">
                <a:latin typeface="Times New Roman" panose="02020603050405020304" pitchFamily="18" charset="0"/>
                <a:cs typeface="Times New Roman" panose="02020603050405020304" pitchFamily="18" charset="0"/>
              </a:rPr>
              <a:t>un aumento di 5 kg/m</a:t>
            </a:r>
            <a:r>
              <a:rPr lang="it-IT" sz="2200" baseline="30000" dirty="0">
                <a:latin typeface="Times New Roman" panose="02020603050405020304" pitchFamily="18" charset="0"/>
                <a:cs typeface="Times New Roman" panose="02020603050405020304" pitchFamily="18" charset="0"/>
              </a:rPr>
              <a:t>2</a:t>
            </a:r>
            <a:r>
              <a:rPr lang="it-IT" sz="2200" dirty="0">
                <a:latin typeface="Times New Roman" panose="02020603050405020304" pitchFamily="18" charset="0"/>
                <a:cs typeface="Times New Roman" panose="02020603050405020304" pitchFamily="18" charset="0"/>
              </a:rPr>
              <a:t> di BMI dal nadir; </a:t>
            </a:r>
          </a:p>
          <a:p>
            <a:pPr marL="342900" indent="-342900">
              <a:buClr>
                <a:srgbClr val="C00000"/>
              </a:buClr>
              <a:buSzPct val="100000"/>
              <a:buFont typeface="Wingdings" panose="05000000000000000000" pitchFamily="2" charset="2"/>
              <a:buChar char="Ø"/>
            </a:pPr>
            <a:r>
              <a:rPr lang="it-IT" sz="2200" dirty="0">
                <a:latin typeface="Times New Roman" panose="02020603050405020304" pitchFamily="18" charset="0"/>
                <a:cs typeface="Times New Roman" panose="02020603050405020304" pitchFamily="18" charset="0"/>
              </a:rPr>
              <a:t>un qualsiasi aumento di peso dalla remissione del diabete mellito di tipo 2;</a:t>
            </a:r>
          </a:p>
          <a:p>
            <a:pPr marL="342900" indent="-342900">
              <a:buClr>
                <a:srgbClr val="C00000"/>
              </a:buClr>
              <a:buSzPct val="100000"/>
              <a:buFont typeface="Wingdings" panose="05000000000000000000" pitchFamily="2" charset="2"/>
              <a:buChar char="Ø"/>
            </a:pPr>
            <a:r>
              <a:rPr lang="it-IT" sz="2200" dirty="0">
                <a:latin typeface="Times New Roman" panose="02020603050405020304" pitchFamily="18" charset="0"/>
                <a:cs typeface="Times New Roman" panose="02020603050405020304" pitchFamily="18" charset="0"/>
              </a:rPr>
              <a:t>il ritorno a un BMI &gt; 35 kg/m</a:t>
            </a:r>
            <a:r>
              <a:rPr lang="it-IT" sz="2200" baseline="30000" dirty="0">
                <a:latin typeface="Times New Roman" panose="02020603050405020304" pitchFamily="18" charset="0"/>
                <a:cs typeface="Times New Roman" panose="02020603050405020304" pitchFamily="18" charset="0"/>
              </a:rPr>
              <a:t>2</a:t>
            </a:r>
            <a:r>
              <a:rPr lang="it-IT" sz="2200" dirty="0">
                <a:latin typeface="Times New Roman" panose="02020603050405020304" pitchFamily="18" charset="0"/>
                <a:cs typeface="Times New Roman" panose="02020603050405020304" pitchFamily="18" charset="0"/>
              </a:rPr>
              <a:t> in seguito a soddisfacente perdita di peso attraverso la chirurgia </a:t>
            </a:r>
            <a:r>
              <a:rPr lang="it-IT" sz="2200" dirty="0" err="1">
                <a:latin typeface="Times New Roman" panose="02020603050405020304" pitchFamily="18" charset="0"/>
                <a:cs typeface="Times New Roman" panose="02020603050405020304" pitchFamily="18" charset="0"/>
              </a:rPr>
              <a:t>bariatrica</a:t>
            </a:r>
            <a:r>
              <a:rPr lang="it-IT" sz="2200" dirty="0">
                <a:latin typeface="Times New Roman" panose="02020603050405020304" pitchFamily="18" charset="0"/>
                <a:cs typeface="Times New Roman" panose="02020603050405020304" pitchFamily="18" charset="0"/>
              </a:rPr>
              <a:t>; </a:t>
            </a:r>
          </a:p>
          <a:p>
            <a:pPr marL="342900" indent="-342900">
              <a:buClr>
                <a:srgbClr val="C00000"/>
              </a:buClr>
              <a:buSzPct val="100000"/>
              <a:buFont typeface="Wingdings" panose="05000000000000000000" pitchFamily="2" charset="2"/>
              <a:buChar char="Ø"/>
            </a:pPr>
            <a:r>
              <a:rPr lang="it-IT" sz="2200" dirty="0">
                <a:latin typeface="Times New Roman" panose="02020603050405020304" pitchFamily="18" charset="0"/>
                <a:cs typeface="Times New Roman" panose="02020603050405020304" pitchFamily="18" charset="0"/>
              </a:rPr>
              <a:t>qualsiasi recupero di peso in seguito alla chirurgia </a:t>
            </a:r>
            <a:r>
              <a:rPr lang="it-IT" sz="2200" dirty="0" err="1">
                <a:latin typeface="Times New Roman" panose="02020603050405020304" pitchFamily="18" charset="0"/>
                <a:cs typeface="Times New Roman" panose="02020603050405020304" pitchFamily="18" charset="0"/>
              </a:rPr>
              <a:t>bariatrica</a:t>
            </a:r>
            <a:r>
              <a:rPr lang="it-IT" sz="2200" dirty="0">
                <a:latin typeface="Times New Roman" panose="02020603050405020304" pitchFamily="18" charset="0"/>
                <a:cs typeface="Times New Roman" panose="02020603050405020304" pitchFamily="18" charset="0"/>
              </a:rPr>
              <a:t>.</a:t>
            </a:r>
          </a:p>
        </p:txBody>
      </p:sp>
      <p:pic>
        <p:nvPicPr>
          <p:cNvPr id="4" name="Immagine 3">
            <a:extLst>
              <a:ext uri="{FF2B5EF4-FFF2-40B4-BE49-F238E27FC236}">
                <a16:creationId xmlns="" xmlns:a16="http://schemas.microsoft.com/office/drawing/2014/main" id="{00ADC998-777C-4DBC-93CC-044B6DE6174D}"/>
              </a:ext>
            </a:extLst>
          </p:cNvPr>
          <p:cNvPicPr>
            <a:picLocks noChangeAspect="1"/>
          </p:cNvPicPr>
          <p:nvPr/>
        </p:nvPicPr>
        <p:blipFill>
          <a:blip r:embed="rId2" cstate="print"/>
          <a:stretch>
            <a:fillRect/>
          </a:stretch>
        </p:blipFill>
        <p:spPr>
          <a:xfrm>
            <a:off x="0" y="-1"/>
            <a:ext cx="7413405" cy="689113"/>
          </a:xfrm>
          <a:prstGeom prst="rect">
            <a:avLst/>
          </a:prstGeom>
        </p:spPr>
      </p:pic>
      <p:sp>
        <p:nvSpPr>
          <p:cNvPr id="6" name="CasellaDiTesto 5">
            <a:extLst>
              <a:ext uri="{FF2B5EF4-FFF2-40B4-BE49-F238E27FC236}">
                <a16:creationId xmlns="" xmlns:a16="http://schemas.microsoft.com/office/drawing/2014/main" id="{B9F4259A-DE9D-403C-9C5F-D3BCA9F52DC3}"/>
              </a:ext>
            </a:extLst>
          </p:cNvPr>
          <p:cNvSpPr txBox="1"/>
          <p:nvPr/>
        </p:nvSpPr>
        <p:spPr>
          <a:xfrm>
            <a:off x="8023411" y="5811913"/>
            <a:ext cx="4168589" cy="307777"/>
          </a:xfrm>
          <a:prstGeom prst="rect">
            <a:avLst/>
          </a:prstGeom>
          <a:noFill/>
        </p:spPr>
        <p:txBody>
          <a:bodyPr wrap="square">
            <a:spAutoFit/>
          </a:bodyPr>
          <a:lstStyle/>
          <a:p>
            <a:r>
              <a:rPr lang="it-IT" sz="1400" i="1" dirty="0">
                <a:latin typeface="Times New Roman" panose="02020603050405020304" pitchFamily="18" charset="0"/>
                <a:cs typeface="Times New Roman" panose="02020603050405020304" pitchFamily="18" charset="0"/>
              </a:rPr>
              <a:t>Busetto L, et al. Endocrinologo 2022;23:469–75.</a:t>
            </a:r>
          </a:p>
        </p:txBody>
      </p:sp>
      <p:sp>
        <p:nvSpPr>
          <p:cNvPr id="8" name="CasellaDiTesto 7">
            <a:extLst>
              <a:ext uri="{FF2B5EF4-FFF2-40B4-BE49-F238E27FC236}">
                <a16:creationId xmlns="" xmlns:a16="http://schemas.microsoft.com/office/drawing/2014/main" id="{36C654BF-9D70-4F03-93EF-00D7C999A0E3}"/>
              </a:ext>
            </a:extLst>
          </p:cNvPr>
          <p:cNvSpPr txBox="1"/>
          <p:nvPr/>
        </p:nvSpPr>
        <p:spPr>
          <a:xfrm>
            <a:off x="815788" y="4964091"/>
            <a:ext cx="10228730" cy="430887"/>
          </a:xfrm>
          <a:prstGeom prst="rect">
            <a:avLst/>
          </a:prstGeom>
          <a:noFill/>
        </p:spPr>
        <p:txBody>
          <a:bodyPr wrap="square">
            <a:spAutoFit/>
          </a:bodyPr>
          <a:lstStyle/>
          <a:p>
            <a:r>
              <a:rPr lang="it-IT" sz="2200" b="1" i="1" dirty="0">
                <a:solidFill>
                  <a:srgbClr val="C00000"/>
                </a:solidFill>
                <a:latin typeface="Times New Roman" panose="02020603050405020304" pitchFamily="18" charset="0"/>
                <a:cs typeface="Times New Roman" panose="02020603050405020304" pitchFamily="18" charset="0"/>
              </a:rPr>
              <a:t>Grande disomogeneità di prevalenza negli studi sul recupero ponderale post-</a:t>
            </a:r>
            <a:r>
              <a:rPr lang="it-IT" sz="2200" b="1" i="1" dirty="0" err="1">
                <a:solidFill>
                  <a:srgbClr val="C00000"/>
                </a:solidFill>
                <a:latin typeface="Times New Roman" panose="02020603050405020304" pitchFamily="18" charset="0"/>
                <a:cs typeface="Times New Roman" panose="02020603050405020304" pitchFamily="18" charset="0"/>
              </a:rPr>
              <a:t>bariatrico</a:t>
            </a:r>
            <a:endParaRPr lang="it-IT" sz="22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84580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8">
            <a:extLst>
              <a:ext uri="{FF2B5EF4-FFF2-40B4-BE49-F238E27FC236}">
                <a16:creationId xmlns="" xmlns:a16="http://schemas.microsoft.com/office/drawing/2014/main" id="{D08C0FFE-EBAE-4B23-AEA9-25F42C5271E3}"/>
              </a:ext>
            </a:extLst>
          </p:cNvPr>
          <p:cNvSpPr>
            <a:spLocks noChangeArrowheads="1"/>
          </p:cNvSpPr>
          <p:nvPr/>
        </p:nvSpPr>
        <p:spPr bwMode="auto">
          <a:xfrm>
            <a:off x="511735" y="2304314"/>
            <a:ext cx="10237788"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it-IT" altLang="it-IT" sz="2200" b="1" i="1" dirty="0" err="1">
                <a:solidFill>
                  <a:srgbClr val="C00000"/>
                </a:solidFill>
                <a:latin typeface="Times New Roman" panose="02020603050405020304" pitchFamily="18" charset="0"/>
                <a:cs typeface="Times New Roman" panose="02020603050405020304" pitchFamily="18" charset="0"/>
              </a:rPr>
              <a:t>Insufficient</a:t>
            </a:r>
            <a:r>
              <a:rPr lang="it-IT" altLang="it-IT" sz="2200" b="1" i="1" dirty="0">
                <a:solidFill>
                  <a:srgbClr val="C00000"/>
                </a:solidFill>
                <a:latin typeface="Times New Roman" panose="02020603050405020304" pitchFamily="18" charset="0"/>
                <a:cs typeface="Times New Roman" panose="02020603050405020304" pitchFamily="18" charset="0"/>
              </a:rPr>
              <a:t> Weight Loss (IWL): </a:t>
            </a:r>
            <a:r>
              <a:rPr lang="it-IT" altLang="it-IT" sz="2200" dirty="0">
                <a:solidFill>
                  <a:schemeClr val="tx1"/>
                </a:solidFill>
                <a:latin typeface="Times New Roman" panose="02020603050405020304" pitchFamily="18" charset="0"/>
                <a:cs typeface="Times New Roman" panose="02020603050405020304" pitchFamily="18" charset="0"/>
              </a:rPr>
              <a:t>weight </a:t>
            </a:r>
            <a:r>
              <a:rPr lang="it-IT" altLang="it-IT" sz="2200" dirty="0" err="1">
                <a:solidFill>
                  <a:schemeClr val="tx1"/>
                </a:solidFill>
                <a:latin typeface="Times New Roman" panose="02020603050405020304" pitchFamily="18" charset="0"/>
                <a:cs typeface="Times New Roman" panose="02020603050405020304" pitchFamily="18" charset="0"/>
              </a:rPr>
              <a:t>loss</a:t>
            </a:r>
            <a:r>
              <a:rPr lang="it-IT" altLang="it-IT" sz="2200" dirty="0">
                <a:solidFill>
                  <a:schemeClr val="tx1"/>
                </a:solidFill>
                <a:latin typeface="Times New Roman" panose="02020603050405020304" pitchFamily="18" charset="0"/>
                <a:cs typeface="Times New Roman" panose="02020603050405020304" pitchFamily="18" charset="0"/>
              </a:rPr>
              <a:t> &lt; 20% of the </a:t>
            </a:r>
            <a:r>
              <a:rPr lang="it-IT" altLang="it-IT" sz="2200" dirty="0" err="1">
                <a:solidFill>
                  <a:schemeClr val="tx1"/>
                </a:solidFill>
                <a:latin typeface="Times New Roman" panose="02020603050405020304" pitchFamily="18" charset="0"/>
                <a:cs typeface="Times New Roman" panose="02020603050405020304" pitchFamily="18" charset="0"/>
              </a:rPr>
              <a:t>initial</a:t>
            </a:r>
            <a:r>
              <a:rPr lang="it-IT" altLang="it-IT" sz="2200" dirty="0">
                <a:solidFill>
                  <a:schemeClr val="tx1"/>
                </a:solidFill>
                <a:latin typeface="Times New Roman" panose="02020603050405020304" pitchFamily="18" charset="0"/>
                <a:cs typeface="Times New Roman" panose="02020603050405020304" pitchFamily="18" charset="0"/>
              </a:rPr>
              <a:t> weight or </a:t>
            </a:r>
            <a:r>
              <a:rPr lang="it-IT" altLang="it-IT" sz="2200" dirty="0" err="1">
                <a:solidFill>
                  <a:schemeClr val="tx1"/>
                </a:solidFill>
                <a:latin typeface="Times New Roman" panose="02020603050405020304" pitchFamily="18" charset="0"/>
                <a:cs typeface="Times New Roman" panose="02020603050405020304" pitchFamily="18" charset="0"/>
              </a:rPr>
              <a:t>that</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does</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not</a:t>
            </a:r>
            <a:r>
              <a:rPr lang="it-IT" altLang="it-IT" sz="2200" dirty="0">
                <a:solidFill>
                  <a:schemeClr val="tx1"/>
                </a:solidFill>
                <a:latin typeface="Times New Roman" panose="02020603050405020304" pitchFamily="18" charset="0"/>
                <a:cs typeface="Times New Roman" panose="02020603050405020304" pitchFamily="18" charset="0"/>
              </a:rPr>
              <a:t> shift the </a:t>
            </a:r>
            <a:r>
              <a:rPr lang="it-IT" altLang="it-IT" sz="2200" dirty="0" err="1">
                <a:solidFill>
                  <a:schemeClr val="tx1"/>
                </a:solidFill>
                <a:latin typeface="Times New Roman" panose="02020603050405020304" pitchFamily="18" charset="0"/>
                <a:cs typeface="Times New Roman" panose="02020603050405020304" pitchFamily="18" charset="0"/>
              </a:rPr>
              <a:t>patient</a:t>
            </a:r>
            <a:r>
              <a:rPr lang="it-IT" altLang="it-IT" sz="2200" dirty="0">
                <a:solidFill>
                  <a:schemeClr val="tx1"/>
                </a:solidFill>
                <a:latin typeface="Times New Roman" panose="02020603050405020304" pitchFamily="18" charset="0"/>
                <a:cs typeface="Times New Roman" panose="02020603050405020304" pitchFamily="18" charset="0"/>
              </a:rPr>
              <a:t> to a class of </a:t>
            </a:r>
            <a:r>
              <a:rPr lang="it-IT" altLang="it-IT" sz="2200" dirty="0" err="1">
                <a:solidFill>
                  <a:schemeClr val="tx1"/>
                </a:solidFill>
                <a:latin typeface="Times New Roman" panose="02020603050405020304" pitchFamily="18" charset="0"/>
                <a:cs typeface="Times New Roman" panose="02020603050405020304" pitchFamily="18" charset="0"/>
              </a:rPr>
              <a:t>obesity</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different</a:t>
            </a:r>
            <a:r>
              <a:rPr lang="it-IT" altLang="it-IT" sz="2200" dirty="0">
                <a:solidFill>
                  <a:schemeClr val="tx1"/>
                </a:solidFill>
                <a:latin typeface="Times New Roman" panose="02020603050405020304" pitchFamily="18" charset="0"/>
                <a:cs typeface="Times New Roman" panose="02020603050405020304" pitchFamily="18" charset="0"/>
              </a:rPr>
              <a:t> from the </a:t>
            </a:r>
            <a:r>
              <a:rPr lang="it-IT" altLang="it-IT" sz="2200" dirty="0" err="1">
                <a:solidFill>
                  <a:schemeClr val="tx1"/>
                </a:solidFill>
                <a:latin typeface="Times New Roman" panose="02020603050405020304" pitchFamily="18" charset="0"/>
                <a:cs typeface="Times New Roman" panose="02020603050405020304" pitchFamily="18" charset="0"/>
              </a:rPr>
              <a:t>initial</a:t>
            </a:r>
            <a:r>
              <a:rPr lang="it-IT" altLang="it-IT" sz="2200" dirty="0">
                <a:solidFill>
                  <a:schemeClr val="tx1"/>
                </a:solidFill>
                <a:latin typeface="Times New Roman" panose="02020603050405020304" pitchFamily="18" charset="0"/>
                <a:cs typeface="Times New Roman" panose="02020603050405020304" pitchFamily="18" charset="0"/>
              </a:rPr>
              <a:t> one or </a:t>
            </a:r>
            <a:r>
              <a:rPr lang="it-IT" altLang="it-IT" sz="2200" dirty="0" err="1">
                <a:solidFill>
                  <a:schemeClr val="tx1"/>
                </a:solidFill>
                <a:latin typeface="Times New Roman" panose="02020603050405020304" pitchFamily="18" charset="0"/>
                <a:cs typeface="Times New Roman" panose="02020603050405020304" pitchFamily="18" charset="0"/>
              </a:rPr>
              <a:t>that</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does</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not</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lead</a:t>
            </a:r>
            <a:r>
              <a:rPr lang="it-IT" altLang="it-IT" sz="2200" dirty="0">
                <a:solidFill>
                  <a:schemeClr val="tx1"/>
                </a:solidFill>
                <a:latin typeface="Times New Roman" panose="02020603050405020304" pitchFamily="18" charset="0"/>
                <a:cs typeface="Times New Roman" panose="02020603050405020304" pitchFamily="18" charset="0"/>
              </a:rPr>
              <a:t> to control </a:t>
            </a:r>
            <a:r>
              <a:rPr lang="it-IT" altLang="it-IT" sz="2200" dirty="0" err="1">
                <a:solidFill>
                  <a:schemeClr val="tx1"/>
                </a:solidFill>
                <a:latin typeface="Times New Roman" panose="02020603050405020304" pitchFamily="18" charset="0"/>
                <a:cs typeface="Times New Roman" panose="02020603050405020304" pitchFamily="18" charset="0"/>
              </a:rPr>
              <a:t>clinically</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significant</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metabolic</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complications</a:t>
            </a:r>
            <a:r>
              <a:rPr lang="it-IT" altLang="it-IT" sz="2200" dirty="0">
                <a:solidFill>
                  <a:schemeClr val="tx1"/>
                </a:solidFill>
                <a:latin typeface="Times New Roman" panose="02020603050405020304" pitchFamily="18" charset="0"/>
                <a:cs typeface="Times New Roman" panose="02020603050405020304" pitchFamily="18" charset="0"/>
              </a:rPr>
              <a:t>.</a:t>
            </a:r>
          </a:p>
        </p:txBody>
      </p:sp>
      <p:sp>
        <p:nvSpPr>
          <p:cNvPr id="3" name="Rettangolo 10">
            <a:extLst>
              <a:ext uri="{FF2B5EF4-FFF2-40B4-BE49-F238E27FC236}">
                <a16:creationId xmlns="" xmlns:a16="http://schemas.microsoft.com/office/drawing/2014/main" id="{86C2AD43-7EA8-474E-970D-F73D5E477D4A}"/>
              </a:ext>
            </a:extLst>
          </p:cNvPr>
          <p:cNvSpPr>
            <a:spLocks noChangeArrowheads="1"/>
          </p:cNvSpPr>
          <p:nvPr/>
        </p:nvSpPr>
        <p:spPr bwMode="auto">
          <a:xfrm>
            <a:off x="442072" y="1080390"/>
            <a:ext cx="1027430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it-IT" altLang="it-IT" sz="2200" b="1" i="1" dirty="0" err="1">
                <a:solidFill>
                  <a:srgbClr val="C00000"/>
                </a:solidFill>
                <a:latin typeface="Times New Roman" panose="02020603050405020304" pitchFamily="18" charset="0"/>
                <a:cs typeface="Times New Roman" panose="02020603050405020304" pitchFamily="18" charset="0"/>
              </a:rPr>
              <a:t>Significant</a:t>
            </a:r>
            <a:r>
              <a:rPr lang="it-IT" altLang="it-IT" sz="2200" b="1" i="1" dirty="0">
                <a:solidFill>
                  <a:srgbClr val="C00000"/>
                </a:solidFill>
                <a:latin typeface="Times New Roman" panose="02020603050405020304" pitchFamily="18" charset="0"/>
                <a:cs typeface="Times New Roman" panose="02020603050405020304" pitchFamily="18" charset="0"/>
              </a:rPr>
              <a:t> Weight </a:t>
            </a:r>
            <a:r>
              <a:rPr lang="it-IT" altLang="it-IT" sz="2200" b="1" i="1" dirty="0" err="1">
                <a:solidFill>
                  <a:srgbClr val="C00000"/>
                </a:solidFill>
                <a:latin typeface="Times New Roman" panose="02020603050405020304" pitchFamily="18" charset="0"/>
                <a:cs typeface="Times New Roman" panose="02020603050405020304" pitchFamily="18" charset="0"/>
              </a:rPr>
              <a:t>Regain</a:t>
            </a:r>
            <a:r>
              <a:rPr lang="it-IT" altLang="it-IT" sz="2200" b="1" i="1" dirty="0">
                <a:solidFill>
                  <a:srgbClr val="C00000"/>
                </a:solidFill>
                <a:latin typeface="Times New Roman" panose="02020603050405020304" pitchFamily="18" charset="0"/>
                <a:cs typeface="Times New Roman" panose="02020603050405020304" pitchFamily="18" charset="0"/>
              </a:rPr>
              <a:t> (WR): </a:t>
            </a:r>
            <a:r>
              <a:rPr lang="it-IT" altLang="it-IT" sz="2200" dirty="0" err="1">
                <a:solidFill>
                  <a:schemeClr val="tx1"/>
                </a:solidFill>
                <a:latin typeface="Times New Roman" panose="02020603050405020304" pitchFamily="18" charset="0"/>
                <a:cs typeface="Times New Roman" panose="02020603050405020304" pitchFamily="18" charset="0"/>
              </a:rPr>
              <a:t>any</a:t>
            </a:r>
            <a:r>
              <a:rPr lang="it-IT" altLang="it-IT" sz="2200" dirty="0">
                <a:solidFill>
                  <a:schemeClr val="tx1"/>
                </a:solidFill>
                <a:latin typeface="Times New Roman" panose="02020603050405020304" pitchFamily="18" charset="0"/>
                <a:cs typeface="Times New Roman" panose="02020603050405020304" pitchFamily="18" charset="0"/>
              </a:rPr>
              <a:t> weight </a:t>
            </a:r>
            <a:r>
              <a:rPr lang="it-IT" altLang="it-IT" sz="2200" dirty="0" err="1">
                <a:solidFill>
                  <a:schemeClr val="tx1"/>
                </a:solidFill>
                <a:latin typeface="Times New Roman" panose="02020603050405020304" pitchFamily="18" charset="0"/>
                <a:cs typeface="Times New Roman" panose="02020603050405020304" pitchFamily="18" charset="0"/>
              </a:rPr>
              <a:t>regained</a:t>
            </a:r>
            <a:r>
              <a:rPr lang="it-IT" altLang="it-IT" sz="2200" dirty="0">
                <a:solidFill>
                  <a:schemeClr val="tx1"/>
                </a:solidFill>
                <a:latin typeface="Times New Roman" panose="02020603050405020304" pitchFamily="18" charset="0"/>
                <a:cs typeface="Times New Roman" panose="02020603050405020304" pitchFamily="18" charset="0"/>
              </a:rPr>
              <a:t> by the nadir </a:t>
            </a:r>
            <a:r>
              <a:rPr lang="it-IT" altLang="it-IT" sz="2200" dirty="0" err="1">
                <a:solidFill>
                  <a:schemeClr val="tx1"/>
                </a:solidFill>
                <a:latin typeface="Times New Roman" panose="02020603050405020304" pitchFamily="18" charset="0"/>
                <a:cs typeface="Times New Roman" panose="02020603050405020304" pitchFamily="18" charset="0"/>
              </a:rPr>
              <a:t>than</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lends</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itself</a:t>
            </a:r>
            <a:r>
              <a:rPr lang="it-IT" altLang="it-IT" sz="2200" dirty="0">
                <a:solidFill>
                  <a:schemeClr val="tx1"/>
                </a:solidFill>
                <a:latin typeface="Times New Roman" panose="02020603050405020304" pitchFamily="18" charset="0"/>
                <a:cs typeface="Times New Roman" panose="02020603050405020304" pitchFamily="18" charset="0"/>
              </a:rPr>
              <a:t> to the </a:t>
            </a:r>
            <a:r>
              <a:rPr lang="it-IT" altLang="it-IT" sz="2200" dirty="0" err="1">
                <a:solidFill>
                  <a:schemeClr val="tx1"/>
                </a:solidFill>
                <a:latin typeface="Times New Roman" panose="02020603050405020304" pitchFamily="18" charset="0"/>
                <a:cs typeface="Times New Roman" panose="02020603050405020304" pitchFamily="18" charset="0"/>
              </a:rPr>
              <a:t>value</a:t>
            </a:r>
            <a:r>
              <a:rPr lang="it-IT" altLang="it-IT" sz="2200" dirty="0">
                <a:solidFill>
                  <a:schemeClr val="tx1"/>
                </a:solidFill>
                <a:latin typeface="Times New Roman" panose="02020603050405020304" pitchFamily="18" charset="0"/>
                <a:cs typeface="Times New Roman" panose="02020603050405020304" pitchFamily="18" charset="0"/>
              </a:rPr>
              <a:t> or </a:t>
            </a:r>
            <a:r>
              <a:rPr lang="it-IT" altLang="it-IT" sz="2200" dirty="0" err="1">
                <a:solidFill>
                  <a:schemeClr val="tx1"/>
                </a:solidFill>
                <a:latin typeface="Times New Roman" panose="02020603050405020304" pitchFamily="18" charset="0"/>
                <a:cs typeface="Times New Roman" panose="02020603050405020304" pitchFamily="18" charset="0"/>
              </a:rPr>
              <a:t>is</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very</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close</a:t>
            </a:r>
            <a:r>
              <a:rPr lang="it-IT" altLang="it-IT" sz="2200" dirty="0">
                <a:solidFill>
                  <a:schemeClr val="tx1"/>
                </a:solidFill>
                <a:latin typeface="Times New Roman" panose="02020603050405020304" pitchFamily="18" charset="0"/>
                <a:cs typeface="Times New Roman" panose="02020603050405020304" pitchFamily="18" charset="0"/>
              </a:rPr>
              <a:t> to the </a:t>
            </a:r>
            <a:r>
              <a:rPr lang="it-IT" altLang="it-IT" sz="2200" dirty="0" err="1">
                <a:solidFill>
                  <a:schemeClr val="tx1"/>
                </a:solidFill>
                <a:latin typeface="Times New Roman" panose="02020603050405020304" pitchFamily="18" charset="0"/>
                <a:cs typeface="Times New Roman" panose="02020603050405020304" pitchFamily="18" charset="0"/>
              </a:rPr>
              <a:t>initial</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value</a:t>
            </a:r>
            <a:r>
              <a:rPr lang="it-IT" altLang="it-IT" sz="2200" dirty="0">
                <a:solidFill>
                  <a:schemeClr val="tx1"/>
                </a:solidFill>
                <a:latin typeface="Times New Roman" panose="02020603050405020304" pitchFamily="18" charset="0"/>
                <a:cs typeface="Times New Roman" panose="02020603050405020304" pitchFamily="18" charset="0"/>
              </a:rPr>
              <a:t> (first </a:t>
            </a:r>
            <a:r>
              <a:rPr lang="it-IT" altLang="it-IT" sz="2200" dirty="0" err="1">
                <a:solidFill>
                  <a:schemeClr val="tx1"/>
                </a:solidFill>
                <a:latin typeface="Times New Roman" panose="02020603050405020304" pitchFamily="18" charset="0"/>
                <a:cs typeface="Times New Roman" panose="02020603050405020304" pitchFamily="18" charset="0"/>
              </a:rPr>
              <a:t>evaluation</a:t>
            </a:r>
            <a:r>
              <a:rPr lang="it-IT" altLang="it-IT" sz="2200" dirty="0">
                <a:solidFill>
                  <a:schemeClr val="tx1"/>
                </a:solidFill>
                <a:latin typeface="Times New Roman" panose="02020603050405020304" pitchFamily="18" charset="0"/>
                <a:cs typeface="Times New Roman" panose="02020603050405020304" pitchFamily="18" charset="0"/>
              </a:rPr>
              <a:t>) with a </a:t>
            </a:r>
            <a:r>
              <a:rPr lang="it-IT" altLang="it-IT" sz="2200" dirty="0" err="1">
                <a:solidFill>
                  <a:schemeClr val="tx1"/>
                </a:solidFill>
                <a:latin typeface="Times New Roman" panose="02020603050405020304" pitchFamily="18" charset="0"/>
                <a:cs typeface="Times New Roman" panose="02020603050405020304" pitchFamily="18" charset="0"/>
              </a:rPr>
              <a:t>detrimental</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effect</a:t>
            </a:r>
            <a:r>
              <a:rPr lang="it-IT" altLang="it-IT" sz="2200" dirty="0">
                <a:solidFill>
                  <a:schemeClr val="tx1"/>
                </a:solidFill>
                <a:latin typeface="Times New Roman" panose="02020603050405020304" pitchFamily="18" charset="0"/>
                <a:cs typeface="Times New Roman" panose="02020603050405020304" pitchFamily="18" charset="0"/>
              </a:rPr>
              <a:t> on the </a:t>
            </a:r>
            <a:r>
              <a:rPr lang="it-IT" altLang="it-IT" sz="2200" dirty="0" err="1">
                <a:solidFill>
                  <a:schemeClr val="tx1"/>
                </a:solidFill>
                <a:latin typeface="Times New Roman" panose="02020603050405020304" pitchFamily="18" charset="0"/>
                <a:cs typeface="Times New Roman" panose="02020603050405020304" pitchFamily="18" charset="0"/>
              </a:rPr>
              <a:t>quality</a:t>
            </a:r>
            <a:r>
              <a:rPr lang="it-IT" altLang="it-IT" sz="2200" dirty="0">
                <a:solidFill>
                  <a:schemeClr val="tx1"/>
                </a:solidFill>
                <a:latin typeface="Times New Roman" panose="02020603050405020304" pitchFamily="18" charset="0"/>
                <a:cs typeface="Times New Roman" panose="02020603050405020304" pitchFamily="18" charset="0"/>
              </a:rPr>
              <a:t> of life or </a:t>
            </a:r>
            <a:r>
              <a:rPr lang="it-IT" altLang="it-IT" sz="2200" dirty="0" err="1">
                <a:solidFill>
                  <a:schemeClr val="tx1"/>
                </a:solidFill>
                <a:latin typeface="Times New Roman" panose="02020603050405020304" pitchFamily="18" charset="0"/>
                <a:cs typeface="Times New Roman" panose="02020603050405020304" pitchFamily="18" charset="0"/>
              </a:rPr>
              <a:t>involving</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clinically</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inadequate</a:t>
            </a:r>
            <a:r>
              <a:rPr lang="it-IT" altLang="it-IT" sz="2200" dirty="0">
                <a:solidFill>
                  <a:schemeClr val="tx1"/>
                </a:solidFill>
                <a:latin typeface="Times New Roman" panose="02020603050405020304" pitchFamily="18" charset="0"/>
                <a:cs typeface="Times New Roman" panose="02020603050405020304" pitchFamily="18" charset="0"/>
              </a:rPr>
              <a:t> control of </a:t>
            </a:r>
            <a:r>
              <a:rPr lang="it-IT" altLang="it-IT" sz="2200" dirty="0" err="1">
                <a:solidFill>
                  <a:schemeClr val="tx1"/>
                </a:solidFill>
                <a:latin typeface="Times New Roman" panose="02020603050405020304" pitchFamily="18" charset="0"/>
                <a:cs typeface="Times New Roman" panose="02020603050405020304" pitchFamily="18" charset="0"/>
              </a:rPr>
              <a:t>metabolic</a:t>
            </a:r>
            <a:r>
              <a:rPr lang="it-IT" altLang="it-IT" sz="2200" dirty="0">
                <a:solidFill>
                  <a:schemeClr val="tx1"/>
                </a:solidFill>
                <a:latin typeface="Times New Roman" panose="02020603050405020304" pitchFamily="18" charset="0"/>
                <a:cs typeface="Times New Roman" panose="02020603050405020304" pitchFamily="18" charset="0"/>
              </a:rPr>
              <a:t> </a:t>
            </a:r>
            <a:r>
              <a:rPr lang="it-IT" altLang="it-IT" sz="2200" dirty="0" err="1">
                <a:solidFill>
                  <a:schemeClr val="tx1"/>
                </a:solidFill>
                <a:latin typeface="Times New Roman" panose="02020603050405020304" pitchFamily="18" charset="0"/>
                <a:cs typeface="Times New Roman" panose="02020603050405020304" pitchFamily="18" charset="0"/>
              </a:rPr>
              <a:t>complications</a:t>
            </a:r>
            <a:r>
              <a:rPr lang="it-IT" altLang="it-IT" sz="2200" dirty="0">
                <a:solidFill>
                  <a:schemeClr val="tx1"/>
                </a:solidFill>
                <a:latin typeface="Times New Roman" panose="02020603050405020304" pitchFamily="18" charset="0"/>
                <a:cs typeface="Times New Roman" panose="02020603050405020304" pitchFamily="18" charset="0"/>
              </a:rPr>
              <a:t>.</a:t>
            </a:r>
          </a:p>
        </p:txBody>
      </p:sp>
      <p:pic>
        <p:nvPicPr>
          <p:cNvPr id="4" name="Immagine 11">
            <a:extLst>
              <a:ext uri="{FF2B5EF4-FFF2-40B4-BE49-F238E27FC236}">
                <a16:creationId xmlns="" xmlns:a16="http://schemas.microsoft.com/office/drawing/2014/main" id="{DB2D80E0-B73B-4B13-86C8-C8855C84DC5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91850" y="0"/>
            <a:ext cx="1200150" cy="93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magine 1">
            <a:extLst>
              <a:ext uri="{FF2B5EF4-FFF2-40B4-BE49-F238E27FC236}">
                <a16:creationId xmlns="" xmlns:a16="http://schemas.microsoft.com/office/drawing/2014/main" id="{07DBB715-351C-4214-BF85-1BC371CCAFB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13252"/>
            <a:ext cx="5406163" cy="9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uppo 6">
            <a:extLst>
              <a:ext uri="{FF2B5EF4-FFF2-40B4-BE49-F238E27FC236}">
                <a16:creationId xmlns="" xmlns:a16="http://schemas.microsoft.com/office/drawing/2014/main" id="{6FC6C918-5ABF-44F0-B760-97D94D2FC047}"/>
              </a:ext>
            </a:extLst>
          </p:cNvPr>
          <p:cNvGrpSpPr>
            <a:grpSpLocks/>
          </p:cNvGrpSpPr>
          <p:nvPr/>
        </p:nvGrpSpPr>
        <p:grpSpPr bwMode="auto">
          <a:xfrm>
            <a:off x="1122580" y="3604875"/>
            <a:ext cx="1834515" cy="1023937"/>
            <a:chOff x="552178" y="4678081"/>
            <a:chExt cx="2446597" cy="1023689"/>
          </a:xfrm>
          <a:solidFill>
            <a:srgbClr val="92D050"/>
          </a:solidFill>
        </p:grpSpPr>
        <p:sp>
          <p:nvSpPr>
            <p:cNvPr id="7" name="Rettangolo 3">
              <a:extLst>
                <a:ext uri="{FF2B5EF4-FFF2-40B4-BE49-F238E27FC236}">
                  <a16:creationId xmlns="" xmlns:a16="http://schemas.microsoft.com/office/drawing/2014/main" id="{9F062C71-2ACD-426C-A94B-F2EA7F14D96B}"/>
                </a:ext>
              </a:extLst>
            </p:cNvPr>
            <p:cNvSpPr>
              <a:spLocks noChangeArrowheads="1"/>
            </p:cNvSpPr>
            <p:nvPr/>
          </p:nvSpPr>
          <p:spPr bwMode="auto">
            <a:xfrm>
              <a:off x="552178" y="4678081"/>
              <a:ext cx="2446597" cy="1023689"/>
            </a:xfrm>
            <a:prstGeom prst="rect">
              <a:avLst/>
            </a:prstGeom>
            <a:grpFill/>
            <a:ln w="9525" algn="ctr">
              <a:solidFill>
                <a:schemeClr val="tx1"/>
              </a:solidFill>
              <a:round/>
              <a:headEnd/>
              <a:tailEnd/>
            </a:ln>
          </p:spPr>
          <p:txBody>
            <a:bodyPr/>
            <a:lstStyle/>
            <a:p>
              <a:pPr eaLnBrk="1">
                <a:lnSpc>
                  <a:spcPct val="93000"/>
                </a:lnSpc>
                <a:buClr>
                  <a:srgbClr val="000000"/>
                </a:buClr>
                <a:buSzPct val="100000"/>
                <a:buFont typeface="Times New Roman" pitchFamily="18" charset="0"/>
                <a:buNone/>
                <a:defRPr/>
              </a:pPr>
              <a:endParaRPr lang="it-IT" altLang="it-IT"/>
            </a:p>
          </p:txBody>
        </p:sp>
        <p:sp>
          <p:nvSpPr>
            <p:cNvPr id="8" name="Rettangolo 9">
              <a:extLst>
                <a:ext uri="{FF2B5EF4-FFF2-40B4-BE49-F238E27FC236}">
                  <a16:creationId xmlns="" xmlns:a16="http://schemas.microsoft.com/office/drawing/2014/main" id="{FF8B81D7-3E37-4E0B-A431-F57A4FBD8EDC}"/>
                </a:ext>
              </a:extLst>
            </p:cNvPr>
            <p:cNvSpPr>
              <a:spLocks noChangeArrowheads="1"/>
            </p:cNvSpPr>
            <p:nvPr/>
          </p:nvSpPr>
          <p:spPr bwMode="auto">
            <a:xfrm>
              <a:off x="682982" y="4770181"/>
              <a:ext cx="2168199" cy="769255"/>
            </a:xfrm>
            <a:prstGeom prst="rect">
              <a:avLst/>
            </a:prstGeom>
            <a:grpFill/>
            <a:ln w="9525">
              <a:noFill/>
              <a:miter lim="800000"/>
              <a:headEnd/>
              <a:tailEnd/>
            </a:ln>
          </p:spPr>
          <p:txBody>
            <a:bodyPr wrap="none">
              <a:spAutoFit/>
            </a:bodyPr>
            <a:lstStyle/>
            <a:p>
              <a:pPr algn="ctr">
                <a:defRPr/>
              </a:pPr>
              <a:r>
                <a:rPr lang="it-IT" altLang="it-IT" sz="2200" b="1" i="1" dirty="0" err="1">
                  <a:latin typeface="Times New Roman" pitchFamily="18" charset="0"/>
                  <a:cs typeface="Times New Roman" pitchFamily="18" charset="0"/>
                </a:rPr>
                <a:t>Lifestyle</a:t>
              </a:r>
              <a:endParaRPr lang="it-IT" altLang="it-IT" sz="2200" b="1" i="1" dirty="0">
                <a:latin typeface="Times New Roman" pitchFamily="18" charset="0"/>
                <a:cs typeface="Times New Roman" pitchFamily="18" charset="0"/>
              </a:endParaRPr>
            </a:p>
            <a:p>
              <a:pPr algn="ctr">
                <a:defRPr/>
              </a:pPr>
              <a:r>
                <a:rPr lang="it-IT" altLang="it-IT" sz="2200" b="1" i="1" dirty="0" err="1">
                  <a:latin typeface="Times New Roman" pitchFamily="18" charset="0"/>
                  <a:cs typeface="Times New Roman" pitchFamily="18" charset="0"/>
                </a:rPr>
                <a:t>Intervention</a:t>
              </a:r>
              <a:endParaRPr lang="it-IT" altLang="it-IT" sz="2200" dirty="0"/>
            </a:p>
          </p:txBody>
        </p:sp>
      </p:grpSp>
      <p:grpSp>
        <p:nvGrpSpPr>
          <p:cNvPr id="9" name="Gruppo 4">
            <a:extLst>
              <a:ext uri="{FF2B5EF4-FFF2-40B4-BE49-F238E27FC236}">
                <a16:creationId xmlns="" xmlns:a16="http://schemas.microsoft.com/office/drawing/2014/main" id="{CAB846A8-59D0-47A1-A0C5-191990094751}"/>
              </a:ext>
            </a:extLst>
          </p:cNvPr>
          <p:cNvGrpSpPr>
            <a:grpSpLocks/>
          </p:cNvGrpSpPr>
          <p:nvPr/>
        </p:nvGrpSpPr>
        <p:grpSpPr bwMode="auto">
          <a:xfrm>
            <a:off x="3408363" y="3564392"/>
            <a:ext cx="2808287" cy="1139825"/>
            <a:chOff x="4021086" y="4305595"/>
            <a:chExt cx="3335076" cy="1102138"/>
          </a:xfrm>
        </p:grpSpPr>
        <p:sp>
          <p:nvSpPr>
            <p:cNvPr id="10" name="Rettangolo 10">
              <a:extLst>
                <a:ext uri="{FF2B5EF4-FFF2-40B4-BE49-F238E27FC236}">
                  <a16:creationId xmlns="" xmlns:a16="http://schemas.microsoft.com/office/drawing/2014/main" id="{990E9D54-B849-4566-8A9A-E6779E5AA444}"/>
                </a:ext>
              </a:extLst>
            </p:cNvPr>
            <p:cNvSpPr>
              <a:spLocks noChangeArrowheads="1"/>
            </p:cNvSpPr>
            <p:nvPr/>
          </p:nvSpPr>
          <p:spPr bwMode="auto">
            <a:xfrm>
              <a:off x="4021086" y="4305595"/>
              <a:ext cx="3335076" cy="1102138"/>
            </a:xfrm>
            <a:prstGeom prst="rect">
              <a:avLst/>
            </a:prstGeom>
            <a:solidFill>
              <a:srgbClr val="92D05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it-IT" altLang="it-IT"/>
            </a:p>
          </p:txBody>
        </p:sp>
        <p:sp>
          <p:nvSpPr>
            <p:cNvPr id="11" name="Rettangolo 11">
              <a:extLst>
                <a:ext uri="{FF2B5EF4-FFF2-40B4-BE49-F238E27FC236}">
                  <a16:creationId xmlns="" xmlns:a16="http://schemas.microsoft.com/office/drawing/2014/main" id="{B5C4788E-F2DD-4168-8F54-B28BF0CED259}"/>
                </a:ext>
              </a:extLst>
            </p:cNvPr>
            <p:cNvSpPr>
              <a:spLocks noChangeArrowheads="1"/>
            </p:cNvSpPr>
            <p:nvPr/>
          </p:nvSpPr>
          <p:spPr bwMode="auto">
            <a:xfrm>
              <a:off x="4192116" y="4454931"/>
              <a:ext cx="3164046" cy="743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altLang="it-IT" sz="2200" b="1" i="1" dirty="0" err="1">
                  <a:latin typeface="Times New Roman" panose="02020603050405020304" pitchFamily="18" charset="0"/>
                  <a:cs typeface="Times New Roman" panose="02020603050405020304" pitchFamily="18" charset="0"/>
                </a:rPr>
                <a:t>Obesity-Management</a:t>
              </a:r>
              <a:endParaRPr lang="it-IT" altLang="it-IT" sz="2200" b="1" i="1" dirty="0">
                <a:latin typeface="Times New Roman" panose="02020603050405020304" pitchFamily="18" charset="0"/>
                <a:cs typeface="Times New Roman" panose="02020603050405020304" pitchFamily="18" charset="0"/>
              </a:endParaRPr>
            </a:p>
            <a:p>
              <a:pPr algn="ctr"/>
              <a:r>
                <a:rPr lang="it-IT" altLang="it-IT" sz="2200" b="1" i="1" dirty="0" err="1">
                  <a:latin typeface="Times New Roman" panose="02020603050405020304" pitchFamily="18" charset="0"/>
                  <a:cs typeface="Times New Roman" panose="02020603050405020304" pitchFamily="18" charset="0"/>
                </a:rPr>
                <a:t>Medication</a:t>
              </a:r>
              <a:endParaRPr lang="it-IT" altLang="it-IT" sz="2200" dirty="0"/>
            </a:p>
          </p:txBody>
        </p:sp>
      </p:grpSp>
      <p:grpSp>
        <p:nvGrpSpPr>
          <p:cNvPr id="12" name="Gruppo 5">
            <a:extLst>
              <a:ext uri="{FF2B5EF4-FFF2-40B4-BE49-F238E27FC236}">
                <a16:creationId xmlns="" xmlns:a16="http://schemas.microsoft.com/office/drawing/2014/main" id="{A639A7E6-1141-4FFC-8E5B-A72AF7E5C849}"/>
              </a:ext>
            </a:extLst>
          </p:cNvPr>
          <p:cNvGrpSpPr>
            <a:grpSpLocks/>
          </p:cNvGrpSpPr>
          <p:nvPr/>
        </p:nvGrpSpPr>
        <p:grpSpPr bwMode="auto">
          <a:xfrm>
            <a:off x="6922666" y="3546137"/>
            <a:ext cx="1656186" cy="1077913"/>
            <a:chOff x="8458360" y="4725144"/>
            <a:chExt cx="2208644" cy="1077488"/>
          </a:xfrm>
          <a:solidFill>
            <a:srgbClr val="92D050"/>
          </a:solidFill>
        </p:grpSpPr>
        <p:sp>
          <p:nvSpPr>
            <p:cNvPr id="13" name="Rettangolo 12">
              <a:extLst>
                <a:ext uri="{FF2B5EF4-FFF2-40B4-BE49-F238E27FC236}">
                  <a16:creationId xmlns="" xmlns:a16="http://schemas.microsoft.com/office/drawing/2014/main" id="{76C96248-25D1-4EA7-86BF-9F8EBAE43339}"/>
                </a:ext>
              </a:extLst>
            </p:cNvPr>
            <p:cNvSpPr>
              <a:spLocks noChangeArrowheads="1"/>
            </p:cNvSpPr>
            <p:nvPr/>
          </p:nvSpPr>
          <p:spPr bwMode="auto">
            <a:xfrm>
              <a:off x="8458360" y="4725144"/>
              <a:ext cx="2208644" cy="1077488"/>
            </a:xfrm>
            <a:prstGeom prst="rect">
              <a:avLst/>
            </a:prstGeom>
            <a:grpFill/>
            <a:ln w="9525" algn="ctr">
              <a:solidFill>
                <a:schemeClr val="tx1"/>
              </a:solidFill>
              <a:round/>
              <a:headEnd/>
              <a:tailEnd/>
            </a:ln>
          </p:spPr>
          <p:txBody>
            <a:bodyPr/>
            <a:lstStyle/>
            <a:p>
              <a:pPr eaLnBrk="1">
                <a:lnSpc>
                  <a:spcPct val="93000"/>
                </a:lnSpc>
                <a:buClr>
                  <a:srgbClr val="000000"/>
                </a:buClr>
                <a:buSzPct val="100000"/>
                <a:buFont typeface="Times New Roman" pitchFamily="18" charset="0"/>
                <a:buNone/>
                <a:defRPr/>
              </a:pPr>
              <a:endParaRPr lang="it-IT" altLang="it-IT"/>
            </a:p>
          </p:txBody>
        </p:sp>
        <p:sp>
          <p:nvSpPr>
            <p:cNvPr id="14" name="Rettangolo 13">
              <a:extLst>
                <a:ext uri="{FF2B5EF4-FFF2-40B4-BE49-F238E27FC236}">
                  <a16:creationId xmlns="" xmlns:a16="http://schemas.microsoft.com/office/drawing/2014/main" id="{CC4E9CF7-0B0C-45B3-9B76-D10903F16D90}"/>
                </a:ext>
              </a:extLst>
            </p:cNvPr>
            <p:cNvSpPr>
              <a:spLocks noChangeArrowheads="1"/>
            </p:cNvSpPr>
            <p:nvPr/>
          </p:nvSpPr>
          <p:spPr bwMode="auto">
            <a:xfrm>
              <a:off x="8835450" y="4830030"/>
              <a:ext cx="1477593" cy="769138"/>
            </a:xfrm>
            <a:prstGeom prst="rect">
              <a:avLst/>
            </a:prstGeom>
            <a:grpFill/>
            <a:ln w="9525">
              <a:noFill/>
              <a:miter lim="800000"/>
              <a:headEnd/>
              <a:tailEnd/>
            </a:ln>
          </p:spPr>
          <p:txBody>
            <a:bodyPr wrap="none">
              <a:spAutoFit/>
            </a:bodyPr>
            <a:lstStyle/>
            <a:p>
              <a:pPr algn="ctr">
                <a:defRPr/>
              </a:pPr>
              <a:r>
                <a:rPr lang="it-IT" altLang="it-IT" sz="2200" b="1" i="1" dirty="0" err="1">
                  <a:latin typeface="Times New Roman" pitchFamily="18" charset="0"/>
                  <a:cs typeface="Times New Roman" pitchFamily="18" charset="0"/>
                </a:rPr>
                <a:t>Redo</a:t>
              </a:r>
              <a:endParaRPr lang="it-IT" altLang="it-IT" sz="2200" b="1" i="1" dirty="0">
                <a:latin typeface="Times New Roman" pitchFamily="18" charset="0"/>
                <a:cs typeface="Times New Roman" pitchFamily="18" charset="0"/>
              </a:endParaRPr>
            </a:p>
            <a:p>
              <a:pPr algn="ctr">
                <a:defRPr/>
              </a:pPr>
              <a:r>
                <a:rPr lang="it-IT" altLang="it-IT" sz="2200" b="1" i="1" dirty="0" err="1">
                  <a:latin typeface="Times New Roman" pitchFamily="18" charset="0"/>
                  <a:cs typeface="Times New Roman" pitchFamily="18" charset="0"/>
                </a:rPr>
                <a:t>Surgery</a:t>
              </a:r>
              <a:endParaRPr lang="it-IT" altLang="it-IT" sz="2200" dirty="0"/>
            </a:p>
          </p:txBody>
        </p:sp>
      </p:grpSp>
      <p:pic>
        <p:nvPicPr>
          <p:cNvPr id="15" name="Immagine 14">
            <a:extLst>
              <a:ext uri="{FF2B5EF4-FFF2-40B4-BE49-F238E27FC236}">
                <a16:creationId xmlns="" xmlns:a16="http://schemas.microsoft.com/office/drawing/2014/main" id="{D469F79F-FDDB-4A1F-89D0-2E6889B844FC}"/>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47775" y="4704217"/>
            <a:ext cx="1468438"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magine 15">
            <a:extLst>
              <a:ext uri="{FF2B5EF4-FFF2-40B4-BE49-F238E27FC236}">
                <a16:creationId xmlns="" xmlns:a16="http://schemas.microsoft.com/office/drawing/2014/main" id="{C87C5C2B-0B98-4F04-AE17-9FD35E1B90C4}"/>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86238" y="4775655"/>
            <a:ext cx="115252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Immagine 14">
            <a:extLst>
              <a:ext uri="{FF2B5EF4-FFF2-40B4-BE49-F238E27FC236}">
                <a16:creationId xmlns="" xmlns:a16="http://schemas.microsoft.com/office/drawing/2014/main" id="{48EC8103-8E89-47B4-8395-DE07C9C7F9A1}"/>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52625" y="5842454"/>
            <a:ext cx="4339375" cy="266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Immagine 17">
            <a:extLst>
              <a:ext uri="{FF2B5EF4-FFF2-40B4-BE49-F238E27FC236}">
                <a16:creationId xmlns="" xmlns:a16="http://schemas.microsoft.com/office/drawing/2014/main" id="{E527F2DE-7785-41A2-A301-D3C740CEADE5}"/>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210425" y="4699455"/>
            <a:ext cx="1165225" cy="989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513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2EC083FE-9514-4D4A-B214-3737D515A52C}"/>
              </a:ext>
            </a:extLst>
          </p:cNvPr>
          <p:cNvPicPr>
            <a:picLocks noChangeAspect="1"/>
          </p:cNvPicPr>
          <p:nvPr/>
        </p:nvPicPr>
        <p:blipFill>
          <a:blip r:embed="rId2" cstate="print"/>
          <a:stretch>
            <a:fillRect/>
          </a:stretch>
        </p:blipFill>
        <p:spPr>
          <a:xfrm>
            <a:off x="6203892" y="1599166"/>
            <a:ext cx="5496892" cy="3882815"/>
          </a:xfrm>
          <a:prstGeom prst="rect">
            <a:avLst/>
          </a:prstGeom>
        </p:spPr>
      </p:pic>
      <p:pic>
        <p:nvPicPr>
          <p:cNvPr id="3" name="Immagine 2">
            <a:extLst>
              <a:ext uri="{FF2B5EF4-FFF2-40B4-BE49-F238E27FC236}">
                <a16:creationId xmlns="" xmlns:a16="http://schemas.microsoft.com/office/drawing/2014/main" id="{C285622A-E2E1-4434-B3FF-C6A7CF26A282}"/>
              </a:ext>
            </a:extLst>
          </p:cNvPr>
          <p:cNvPicPr>
            <a:picLocks noChangeAspect="1"/>
          </p:cNvPicPr>
          <p:nvPr/>
        </p:nvPicPr>
        <p:blipFill>
          <a:blip r:embed="rId3" cstate="print"/>
          <a:stretch>
            <a:fillRect/>
          </a:stretch>
        </p:blipFill>
        <p:spPr>
          <a:xfrm>
            <a:off x="0" y="5833983"/>
            <a:ext cx="4563112" cy="247685"/>
          </a:xfrm>
          <a:prstGeom prst="rect">
            <a:avLst/>
          </a:prstGeom>
        </p:spPr>
      </p:pic>
      <p:sp>
        <p:nvSpPr>
          <p:cNvPr id="5" name="CasellaDiTesto 4">
            <a:extLst>
              <a:ext uri="{FF2B5EF4-FFF2-40B4-BE49-F238E27FC236}">
                <a16:creationId xmlns="" xmlns:a16="http://schemas.microsoft.com/office/drawing/2014/main" id="{F8B1BFD0-5DFF-4BE6-A961-7E58256D0D15}"/>
              </a:ext>
            </a:extLst>
          </p:cNvPr>
          <p:cNvSpPr txBox="1"/>
          <p:nvPr/>
        </p:nvSpPr>
        <p:spPr>
          <a:xfrm>
            <a:off x="1922967" y="932832"/>
            <a:ext cx="8964706" cy="400110"/>
          </a:xfrm>
          <a:prstGeom prst="rect">
            <a:avLst/>
          </a:prstGeom>
          <a:noFill/>
        </p:spPr>
        <p:txBody>
          <a:bodyPr wrap="square">
            <a:spAutoFit/>
          </a:bodyPr>
          <a:lstStyle/>
          <a:p>
            <a:r>
              <a:rPr lang="en-US" sz="2000" b="1" i="1" dirty="0">
                <a:solidFill>
                  <a:srgbClr val="C00000"/>
                </a:solidFill>
                <a:latin typeface="Times New Roman" panose="02020603050405020304" pitchFamily="18" charset="0"/>
                <a:cs typeface="Times New Roman" panose="02020603050405020304" pitchFamily="18" charset="0"/>
              </a:rPr>
              <a:t>Weight loss while taking liraglutide 3.0 mg over time by type of bariatric surgery</a:t>
            </a:r>
            <a:endParaRPr lang="it-IT" sz="2000" b="1" i="1" dirty="0">
              <a:solidFill>
                <a:srgbClr val="C00000"/>
              </a:solidFill>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 xmlns:a16="http://schemas.microsoft.com/office/drawing/2014/main" id="{C8B3FCD8-79D0-4311-8633-040AF1CA8BB2}"/>
              </a:ext>
            </a:extLst>
          </p:cNvPr>
          <p:cNvPicPr>
            <a:picLocks noChangeAspect="1"/>
          </p:cNvPicPr>
          <p:nvPr/>
        </p:nvPicPr>
        <p:blipFill>
          <a:blip r:embed="rId4" cstate="print"/>
          <a:stretch>
            <a:fillRect/>
          </a:stretch>
        </p:blipFill>
        <p:spPr>
          <a:xfrm>
            <a:off x="0" y="28136"/>
            <a:ext cx="6427792" cy="590837"/>
          </a:xfrm>
          <a:prstGeom prst="rect">
            <a:avLst/>
          </a:prstGeom>
        </p:spPr>
      </p:pic>
      <p:sp>
        <p:nvSpPr>
          <p:cNvPr id="7" name="CasellaDiTesto 6">
            <a:extLst>
              <a:ext uri="{FF2B5EF4-FFF2-40B4-BE49-F238E27FC236}">
                <a16:creationId xmlns="" xmlns:a16="http://schemas.microsoft.com/office/drawing/2014/main" id="{E7AD7DBE-3D1E-45EB-8CB7-6DD2140F4896}"/>
              </a:ext>
            </a:extLst>
          </p:cNvPr>
          <p:cNvSpPr txBox="1"/>
          <p:nvPr/>
        </p:nvSpPr>
        <p:spPr>
          <a:xfrm>
            <a:off x="8120744" y="5750938"/>
            <a:ext cx="3909608" cy="307777"/>
          </a:xfrm>
          <a:prstGeom prst="rect">
            <a:avLst/>
          </a:prstGeom>
          <a:noFill/>
        </p:spPr>
        <p:txBody>
          <a:bodyPr wrap="square">
            <a:spAutoFit/>
          </a:bodyPr>
          <a:lstStyle/>
          <a:p>
            <a:pPr algn="l"/>
            <a:r>
              <a:rPr lang="it-IT" sz="1400" i="1" dirty="0">
                <a:latin typeface="Times New Roman" panose="02020603050405020304" pitchFamily="18" charset="0"/>
                <a:cs typeface="Times New Roman" panose="02020603050405020304" pitchFamily="18" charset="0"/>
              </a:rPr>
              <a:t>Wharton S , et al. </a:t>
            </a:r>
            <a:r>
              <a:rPr lang="it-IT" sz="1400" i="1" dirty="0" err="1">
                <a:latin typeface="Times New Roman" panose="02020603050405020304" pitchFamily="18" charset="0"/>
                <a:cs typeface="Times New Roman" panose="02020603050405020304" pitchFamily="18" charset="0"/>
              </a:rPr>
              <a:t>Clin</a:t>
            </a:r>
            <a:r>
              <a:rPr lang="it-IT" sz="1400" i="1" dirty="0">
                <a:latin typeface="Times New Roman" panose="02020603050405020304" pitchFamily="18" charset="0"/>
                <a:cs typeface="Times New Roman" panose="02020603050405020304" pitchFamily="18" charset="0"/>
              </a:rPr>
              <a:t> Sci 2019</a:t>
            </a:r>
            <a:r>
              <a:rPr lang="it-IT" sz="1400" b="0" i="1" dirty="0">
                <a:effectLst/>
                <a:latin typeface="Times New Roman" panose="02020603050405020304" pitchFamily="18" charset="0"/>
                <a:cs typeface="Times New Roman" panose="02020603050405020304" pitchFamily="18" charset="0"/>
              </a:rPr>
              <a:t>;</a:t>
            </a:r>
            <a:r>
              <a:rPr lang="pt-BR" sz="1400" b="0" i="1" dirty="0">
                <a:effectLst/>
                <a:latin typeface="Times New Roman" panose="02020603050405020304" pitchFamily="18" charset="0"/>
                <a:cs typeface="Times New Roman" panose="02020603050405020304" pitchFamily="18" charset="0"/>
              </a:rPr>
              <a:t> 9(4):e12323.</a:t>
            </a:r>
          </a:p>
        </p:txBody>
      </p:sp>
      <p:pic>
        <p:nvPicPr>
          <p:cNvPr id="8" name="Immagine 7">
            <a:extLst>
              <a:ext uri="{FF2B5EF4-FFF2-40B4-BE49-F238E27FC236}">
                <a16:creationId xmlns="" xmlns:a16="http://schemas.microsoft.com/office/drawing/2014/main" id="{0E0C56F2-9738-45E6-B34C-3B6146EC8B87}"/>
              </a:ext>
            </a:extLst>
          </p:cNvPr>
          <p:cNvPicPr>
            <a:picLocks noChangeAspect="1"/>
          </p:cNvPicPr>
          <p:nvPr/>
        </p:nvPicPr>
        <p:blipFill>
          <a:blip r:embed="rId5" cstate="print"/>
          <a:stretch>
            <a:fillRect/>
          </a:stretch>
        </p:blipFill>
        <p:spPr>
          <a:xfrm>
            <a:off x="0" y="1697777"/>
            <a:ext cx="6122504" cy="3353526"/>
          </a:xfrm>
          <a:prstGeom prst="rect">
            <a:avLst/>
          </a:prstGeom>
        </p:spPr>
      </p:pic>
    </p:spTree>
    <p:extLst>
      <p:ext uri="{BB962C8B-B14F-4D97-AF65-F5344CB8AC3E}">
        <p14:creationId xmlns="" xmlns:p14="http://schemas.microsoft.com/office/powerpoint/2010/main" val="24118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316</TotalTime>
  <Words>2519</Words>
  <Application>Microsoft Office PowerPoint</Application>
  <PresentationFormat>Personalizzato</PresentationFormat>
  <Paragraphs>122</Paragraphs>
  <Slides>24</Slides>
  <Notes>10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RetrospectVTI</vt:lpstr>
      <vt:lpstr>TRATTAMENTO DEL WEIGHT REGAIN CON AGONISTI DELLE INCRETINE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Grazie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Windows User</cp:lastModifiedBy>
  <cp:revision>35</cp:revision>
  <dcterms:created xsi:type="dcterms:W3CDTF">2022-02-27T17:36:31Z</dcterms:created>
  <dcterms:modified xsi:type="dcterms:W3CDTF">2025-10-30T20:24:25Z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